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  <p:sldId id="267" r:id="rId10"/>
    <p:sldId id="265" r:id="rId11"/>
    <p:sldId id="268" r:id="rId12"/>
    <p:sldId id="266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9" autoAdjust="0"/>
    <p:restoredTop sz="94660"/>
  </p:normalViewPr>
  <p:slideViewPr>
    <p:cSldViewPr>
      <p:cViewPr varScale="1">
        <p:scale>
          <a:sx n="106" d="100"/>
          <a:sy n="106" d="100"/>
        </p:scale>
        <p:origin x="11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ca10852\Desktop\draft%20perf%20report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ca10852\Desktop\draft%20perf%20report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ca10852\Desktop\draft%20perf%20report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ca10852\Desktop\draft%20perf%20repor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ca10852\Desktop\draft%20perf%20repor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ca10852\Desktop\draft%20perf%20repor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ca10852\Desktop\draft%20perf%20repor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ca10852\Desktop\draft%20perf%20repor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ca10852\Desktop\draft%20perf%20repor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ca10852\Desktop\draft%20perf%20repor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ca10852\Desktop\draft%20perf%20report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ca10852\Desktop\draft%20perf%20repo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598425196850382E-2"/>
          <c:y val="0"/>
          <c:w val="0.73304330708661414"/>
          <c:h val="0.616613079615048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'POL P 000'!$A$2</c:f>
              <c:strCache>
                <c:ptCount val="1"/>
                <c:pt idx="0">
                  <c:v>McAllen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'POL P 000'!$B$1:$P$1</c:f>
              <c:strCache>
                <c:ptCount val="15"/>
                <c:pt idx="0">
                  <c:v>McAllen</c:v>
                </c:pt>
                <c:pt idx="1">
                  <c:v>ICMA avg simlr ctys</c:v>
                </c:pt>
                <c:pt idx="2">
                  <c:v>Dallas</c:v>
                </c:pt>
                <c:pt idx="3">
                  <c:v>Plano</c:v>
                </c:pt>
                <c:pt idx="4">
                  <c:v>Burleson</c:v>
                </c:pt>
                <c:pt idx="5">
                  <c:v>Univ Park</c:v>
                </c:pt>
                <c:pt idx="6">
                  <c:v>Farm Bran</c:v>
                </c:pt>
                <c:pt idx="7">
                  <c:v>League Cty</c:v>
                </c:pt>
                <c:pt idx="8">
                  <c:v>Sugarland</c:v>
                </c:pt>
                <c:pt idx="9">
                  <c:v>Savannah</c:v>
                </c:pt>
                <c:pt idx="10">
                  <c:v>Ft Collins</c:v>
                </c:pt>
                <c:pt idx="11">
                  <c:v>Tacoma</c:v>
                </c:pt>
                <c:pt idx="12">
                  <c:v>Elk Grov, CA</c:v>
                </c:pt>
                <c:pt idx="13">
                  <c:v>Peoria, IL</c:v>
                </c:pt>
                <c:pt idx="14">
                  <c:v>Ced Rpds</c:v>
                </c:pt>
              </c:strCache>
            </c:strRef>
          </c:cat>
          <c:val>
            <c:numRef>
              <c:f>'POL P 000'!$B$2:$P$2</c:f>
              <c:numCache>
                <c:formatCode>General</c:formatCode>
                <c:ptCount val="15"/>
                <c:pt idx="0" formatCode="_(* #,##0.00_);_(* \(#,##0.00\);_(* &quot;-&quot;??_);_(@_)">
                  <c:v>2.0880000000000001</c:v>
                </c:pt>
              </c:numCache>
            </c:numRef>
          </c:val>
        </c:ser>
        <c:ser>
          <c:idx val="1"/>
          <c:order val="1"/>
          <c:tx>
            <c:strRef>
              <c:f>'POL P 000'!$A$3</c:f>
              <c:strCache>
                <c:ptCount val="1"/>
                <c:pt idx="0">
                  <c:v>ICMA avg our sz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'POL P 000'!$B$1:$P$1</c:f>
              <c:strCache>
                <c:ptCount val="15"/>
                <c:pt idx="0">
                  <c:v>McAllen</c:v>
                </c:pt>
                <c:pt idx="1">
                  <c:v>ICMA avg simlr ctys</c:v>
                </c:pt>
                <c:pt idx="2">
                  <c:v>Dallas</c:v>
                </c:pt>
                <c:pt idx="3">
                  <c:v>Plano</c:v>
                </c:pt>
                <c:pt idx="4">
                  <c:v>Burleson</c:v>
                </c:pt>
                <c:pt idx="5">
                  <c:v>Univ Park</c:v>
                </c:pt>
                <c:pt idx="6">
                  <c:v>Farm Bran</c:v>
                </c:pt>
                <c:pt idx="7">
                  <c:v>League Cty</c:v>
                </c:pt>
                <c:pt idx="8">
                  <c:v>Sugarland</c:v>
                </c:pt>
                <c:pt idx="9">
                  <c:v>Savannah</c:v>
                </c:pt>
                <c:pt idx="10">
                  <c:v>Ft Collins</c:v>
                </c:pt>
                <c:pt idx="11">
                  <c:v>Tacoma</c:v>
                </c:pt>
                <c:pt idx="12">
                  <c:v>Elk Grov, CA</c:v>
                </c:pt>
                <c:pt idx="13">
                  <c:v>Peoria, IL</c:v>
                </c:pt>
                <c:pt idx="14">
                  <c:v>Ced Rpds</c:v>
                </c:pt>
              </c:strCache>
            </c:strRef>
          </c:cat>
          <c:val>
            <c:numRef>
              <c:f>'POL P 000'!$B$3:$P$3</c:f>
              <c:numCache>
                <c:formatCode>_(* #,##0.00_);_(* \(#,##0.00\);_(* "-"??_);_(@_)</c:formatCode>
                <c:ptCount val="15"/>
                <c:pt idx="1">
                  <c:v>1.5</c:v>
                </c:pt>
              </c:numCache>
            </c:numRef>
          </c:val>
        </c:ser>
        <c:ser>
          <c:idx val="2"/>
          <c:order val="2"/>
          <c:tx>
            <c:strRef>
              <c:f>'POL P 000'!$A$4</c:f>
              <c:strCache>
                <c:ptCount val="1"/>
                <c:pt idx="0">
                  <c:v>TX cities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'POL P 000'!$B$1:$P$1</c:f>
              <c:strCache>
                <c:ptCount val="15"/>
                <c:pt idx="0">
                  <c:v>McAllen</c:v>
                </c:pt>
                <c:pt idx="1">
                  <c:v>ICMA avg simlr ctys</c:v>
                </c:pt>
                <c:pt idx="2">
                  <c:v>Dallas</c:v>
                </c:pt>
                <c:pt idx="3">
                  <c:v>Plano</c:v>
                </c:pt>
                <c:pt idx="4">
                  <c:v>Burleson</c:v>
                </c:pt>
                <c:pt idx="5">
                  <c:v>Univ Park</c:v>
                </c:pt>
                <c:pt idx="6">
                  <c:v>Farm Bran</c:v>
                </c:pt>
                <c:pt idx="7">
                  <c:v>League Cty</c:v>
                </c:pt>
                <c:pt idx="8">
                  <c:v>Sugarland</c:v>
                </c:pt>
                <c:pt idx="9">
                  <c:v>Savannah</c:v>
                </c:pt>
                <c:pt idx="10">
                  <c:v>Ft Collins</c:v>
                </c:pt>
                <c:pt idx="11">
                  <c:v>Tacoma</c:v>
                </c:pt>
                <c:pt idx="12">
                  <c:v>Elk Grov, CA</c:v>
                </c:pt>
                <c:pt idx="13">
                  <c:v>Peoria, IL</c:v>
                </c:pt>
                <c:pt idx="14">
                  <c:v>Ced Rpds</c:v>
                </c:pt>
              </c:strCache>
            </c:strRef>
          </c:cat>
          <c:val>
            <c:numRef>
              <c:f>'POL P 000'!$B$4:$P$4</c:f>
              <c:numCache>
                <c:formatCode>General</c:formatCode>
                <c:ptCount val="15"/>
                <c:pt idx="2" formatCode="_(* #,##0.00_);_(* \(#,##0.00\);_(* &quot;-&quot;??_);_(@_)">
                  <c:v>2.7</c:v>
                </c:pt>
                <c:pt idx="3" formatCode="_(* #,##0.00_);_(* \(#,##0.00\);_(* &quot;-&quot;??_);_(@_)">
                  <c:v>1.3</c:v>
                </c:pt>
                <c:pt idx="4" formatCode="_(* #,##0.00_);_(* \(#,##0.00\);_(* &quot;-&quot;??_);_(@_)">
                  <c:v>1.3</c:v>
                </c:pt>
                <c:pt idx="5" formatCode="_(* #,##0.00_);_(* \(#,##0.00\);_(* &quot;-&quot;??_);_(@_)">
                  <c:v>1.8</c:v>
                </c:pt>
                <c:pt idx="6" formatCode="_(* #,##0.00_);_(* \(#,##0.00\);_(* &quot;-&quot;??_);_(@_)">
                  <c:v>2.7</c:v>
                </c:pt>
                <c:pt idx="7" formatCode="_(* #,##0.00_);_(* \(#,##0.00\);_(* &quot;-&quot;??_);_(@_)">
                  <c:v>1.3</c:v>
                </c:pt>
              </c:numCache>
            </c:numRef>
          </c:val>
        </c:ser>
        <c:ser>
          <c:idx val="3"/>
          <c:order val="3"/>
          <c:tx>
            <c:strRef>
              <c:f>'POL P 000'!$A$5</c:f>
              <c:strCache>
                <c:ptCount val="1"/>
                <c:pt idx="0">
                  <c:v>ICMA - sim sz cit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'POL P 000'!$B$1:$P$1</c:f>
              <c:strCache>
                <c:ptCount val="15"/>
                <c:pt idx="0">
                  <c:v>McAllen</c:v>
                </c:pt>
                <c:pt idx="1">
                  <c:v>ICMA avg simlr ctys</c:v>
                </c:pt>
                <c:pt idx="2">
                  <c:v>Dallas</c:v>
                </c:pt>
                <c:pt idx="3">
                  <c:v>Plano</c:v>
                </c:pt>
                <c:pt idx="4">
                  <c:v>Burleson</c:v>
                </c:pt>
                <c:pt idx="5">
                  <c:v>Univ Park</c:v>
                </c:pt>
                <c:pt idx="6">
                  <c:v>Farm Bran</c:v>
                </c:pt>
                <c:pt idx="7">
                  <c:v>League Cty</c:v>
                </c:pt>
                <c:pt idx="8">
                  <c:v>Sugarland</c:v>
                </c:pt>
                <c:pt idx="9">
                  <c:v>Savannah</c:v>
                </c:pt>
                <c:pt idx="10">
                  <c:v>Ft Collins</c:v>
                </c:pt>
                <c:pt idx="11">
                  <c:v>Tacoma</c:v>
                </c:pt>
                <c:pt idx="12">
                  <c:v>Elk Grov, CA</c:v>
                </c:pt>
                <c:pt idx="13">
                  <c:v>Peoria, IL</c:v>
                </c:pt>
                <c:pt idx="14">
                  <c:v>Ced Rpds</c:v>
                </c:pt>
              </c:strCache>
            </c:strRef>
          </c:cat>
          <c:val>
            <c:numRef>
              <c:f>'POL P 000'!$B$5:$P$5</c:f>
              <c:numCache>
                <c:formatCode>General</c:formatCode>
                <c:ptCount val="15"/>
                <c:pt idx="8">
                  <c:v>2.1</c:v>
                </c:pt>
                <c:pt idx="9" formatCode="_(* #,##0.00_);_(* \(#,##0.00\);_(* &quot;-&quot;??_);_(@_)">
                  <c:v>0.6</c:v>
                </c:pt>
                <c:pt idx="10" formatCode="_(* #,##0.00_);_(* \(#,##0.00\);_(* &quot;-&quot;??_);_(@_)">
                  <c:v>1.4</c:v>
                </c:pt>
                <c:pt idx="11" formatCode="_(* #,##0.00_);_(* \(#,##0.00\);_(* &quot;-&quot;??_);_(@_)">
                  <c:v>2.1</c:v>
                </c:pt>
                <c:pt idx="12" formatCode="_(* #,##0.00_);_(* \(#,##0.00\);_(* &quot;-&quot;??_);_(@_)">
                  <c:v>0.8</c:v>
                </c:pt>
                <c:pt idx="13" formatCode="_(* #,##0.00_);_(* \(#,##0.00\);_(* &quot;-&quot;??_);_(@_)">
                  <c:v>1.3</c:v>
                </c:pt>
                <c:pt idx="14" formatCode="_(* #,##0.00_);_(* \(#,##0.00\);_(* &quot;-&quot;??_);_(@_)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3782168"/>
        <c:axId val="293781384"/>
      </c:barChart>
      <c:catAx>
        <c:axId val="293782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93781384"/>
        <c:crosses val="autoZero"/>
        <c:auto val="1"/>
        <c:lblAlgn val="ctr"/>
        <c:lblOffset val="100"/>
        <c:noMultiLvlLbl val="0"/>
      </c:catAx>
      <c:valAx>
        <c:axId val="293781384"/>
        <c:scaling>
          <c:orientation val="minMax"/>
        </c:scaling>
        <c:delete val="1"/>
        <c:axPos val="l"/>
        <c:majorGridlines/>
        <c:numFmt formatCode="_(* #,##0.00_);_(* \(#,##0.00\);_(* &quot;-&quot;??_);_(@_)" sourceLinked="1"/>
        <c:majorTickMark val="out"/>
        <c:minorTickMark val="none"/>
        <c:tickLblPos val="none"/>
        <c:crossAx val="293782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666797900262432"/>
          <c:y val="0.23071376494604842"/>
          <c:w val="0.18666535433070869"/>
          <c:h val="0.4367206182560514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4118985126859151E-2"/>
          <c:y val="5.1400554097404488E-2"/>
          <c:w val="0.68104527559055161"/>
          <c:h val="0.681204068241469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'Res Perm'!$A$2</c:f>
              <c:strCache>
                <c:ptCount val="1"/>
                <c:pt idx="0">
                  <c:v>McA Res turnaround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 Perm'!$B$1:$Q$1</c:f>
              <c:strCache>
                <c:ptCount val="16"/>
                <c:pt idx="0">
                  <c:v>McAllen</c:v>
                </c:pt>
                <c:pt idx="1">
                  <c:v>ICMA AVG</c:v>
                </c:pt>
                <c:pt idx="2">
                  <c:v>Austin</c:v>
                </c:pt>
                <c:pt idx="3">
                  <c:v>League City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Burleson</c:v>
                </c:pt>
                <c:pt idx="8">
                  <c:v>San Anton</c:v>
                </c:pt>
                <c:pt idx="9">
                  <c:v>Sugarland</c:v>
                </c:pt>
                <c:pt idx="10">
                  <c:v>Olathe, KS</c:v>
                </c:pt>
                <c:pt idx="11">
                  <c:v>Bellevue, WA</c:v>
                </c:pt>
                <c:pt idx="12">
                  <c:v>Surprise, AZ</c:v>
                </c:pt>
                <c:pt idx="13">
                  <c:v>Ced Rpds</c:v>
                </c:pt>
                <c:pt idx="14">
                  <c:v>Ft Collins</c:v>
                </c:pt>
                <c:pt idx="15">
                  <c:v>Coumbia MO</c:v>
                </c:pt>
              </c:strCache>
            </c:strRef>
          </c:cat>
          <c:val>
            <c:numRef>
              <c:f>'Res Perm'!$B$2:$Q$2</c:f>
              <c:numCache>
                <c:formatCode>General</c:formatCode>
                <c:ptCount val="16"/>
                <c:pt idx="0">
                  <c:v>10</c:v>
                </c:pt>
              </c:numCache>
            </c:numRef>
          </c:val>
        </c:ser>
        <c:ser>
          <c:idx val="1"/>
          <c:order val="1"/>
          <c:tx>
            <c:strRef>
              <c:f>'Res Perm'!$A$3</c:f>
              <c:strCache>
                <c:ptCount val="1"/>
                <c:pt idx="0">
                  <c:v>ICMA AVG RES* (excludes extreme outlier, Maui, HI)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 Perm'!$B$1:$Q$1</c:f>
              <c:strCache>
                <c:ptCount val="16"/>
                <c:pt idx="0">
                  <c:v>McAllen</c:v>
                </c:pt>
                <c:pt idx="1">
                  <c:v>ICMA AVG</c:v>
                </c:pt>
                <c:pt idx="2">
                  <c:v>Austin</c:v>
                </c:pt>
                <c:pt idx="3">
                  <c:v>League City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Burleson</c:v>
                </c:pt>
                <c:pt idx="8">
                  <c:v>San Anton</c:v>
                </c:pt>
                <c:pt idx="9">
                  <c:v>Sugarland</c:v>
                </c:pt>
                <c:pt idx="10">
                  <c:v>Olathe, KS</c:v>
                </c:pt>
                <c:pt idx="11">
                  <c:v>Bellevue, WA</c:v>
                </c:pt>
                <c:pt idx="12">
                  <c:v>Surprise, AZ</c:v>
                </c:pt>
                <c:pt idx="13">
                  <c:v>Ced Rpds</c:v>
                </c:pt>
                <c:pt idx="14">
                  <c:v>Ft Collins</c:v>
                </c:pt>
                <c:pt idx="15">
                  <c:v>Coumbia MO</c:v>
                </c:pt>
              </c:strCache>
            </c:strRef>
          </c:cat>
          <c:val>
            <c:numRef>
              <c:f>'Res Perm'!$B$3:$Q$3</c:f>
              <c:numCache>
                <c:formatCode>General</c:formatCode>
                <c:ptCount val="16"/>
                <c:pt idx="1">
                  <c:v>17</c:v>
                </c:pt>
              </c:numCache>
            </c:numRef>
          </c:val>
        </c:ser>
        <c:ser>
          <c:idx val="2"/>
          <c:order val="2"/>
          <c:tx>
            <c:strRef>
              <c:f>'Res Perm'!$A$4</c:f>
              <c:strCache>
                <c:ptCount val="1"/>
                <c:pt idx="0">
                  <c:v>Tx cities RES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 Perm'!$B$1:$Q$1</c:f>
              <c:strCache>
                <c:ptCount val="16"/>
                <c:pt idx="0">
                  <c:v>McAllen</c:v>
                </c:pt>
                <c:pt idx="1">
                  <c:v>ICMA AVG</c:v>
                </c:pt>
                <c:pt idx="2">
                  <c:v>Austin</c:v>
                </c:pt>
                <c:pt idx="3">
                  <c:v>League City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Burleson</c:v>
                </c:pt>
                <c:pt idx="8">
                  <c:v>San Anton</c:v>
                </c:pt>
                <c:pt idx="9">
                  <c:v>Sugarland</c:v>
                </c:pt>
                <c:pt idx="10">
                  <c:v>Olathe, KS</c:v>
                </c:pt>
                <c:pt idx="11">
                  <c:v>Bellevue, WA</c:v>
                </c:pt>
                <c:pt idx="12">
                  <c:v>Surprise, AZ</c:v>
                </c:pt>
                <c:pt idx="13">
                  <c:v>Ced Rpds</c:v>
                </c:pt>
                <c:pt idx="14">
                  <c:v>Ft Collins</c:v>
                </c:pt>
                <c:pt idx="15">
                  <c:v>Coumbia MO</c:v>
                </c:pt>
              </c:strCache>
            </c:strRef>
          </c:cat>
          <c:val>
            <c:numRef>
              <c:f>'Res Perm'!$B$4:$Q$4</c:f>
              <c:numCache>
                <c:formatCode>General</c:formatCode>
                <c:ptCount val="16"/>
                <c:pt idx="2">
                  <c:v>0</c:v>
                </c:pt>
                <c:pt idx="3">
                  <c:v>4</c:v>
                </c:pt>
                <c:pt idx="4">
                  <c:v>1</c:v>
                </c:pt>
                <c:pt idx="5">
                  <c:v>10</c:v>
                </c:pt>
                <c:pt idx="6">
                  <c:v>3</c:v>
                </c:pt>
                <c:pt idx="7">
                  <c:v>4</c:v>
                </c:pt>
                <c:pt idx="8">
                  <c:v>28</c:v>
                </c:pt>
                <c:pt idx="9">
                  <c:v>5</c:v>
                </c:pt>
              </c:numCache>
            </c:numRef>
          </c:val>
        </c:ser>
        <c:ser>
          <c:idx val="3"/>
          <c:order val="3"/>
          <c:tx>
            <c:strRef>
              <c:f>'Res Perm'!$A$5</c:f>
              <c:strCache>
                <c:ptCount val="1"/>
                <c:pt idx="0">
                  <c:v>Others RES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 Perm'!$B$1:$Q$1</c:f>
              <c:strCache>
                <c:ptCount val="16"/>
                <c:pt idx="0">
                  <c:v>McAllen</c:v>
                </c:pt>
                <c:pt idx="1">
                  <c:v>ICMA AVG</c:v>
                </c:pt>
                <c:pt idx="2">
                  <c:v>Austin</c:v>
                </c:pt>
                <c:pt idx="3">
                  <c:v>League City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Burleson</c:v>
                </c:pt>
                <c:pt idx="8">
                  <c:v>San Anton</c:v>
                </c:pt>
                <c:pt idx="9">
                  <c:v>Sugarland</c:v>
                </c:pt>
                <c:pt idx="10">
                  <c:v>Olathe, KS</c:v>
                </c:pt>
                <c:pt idx="11">
                  <c:v>Bellevue, WA</c:v>
                </c:pt>
                <c:pt idx="12">
                  <c:v>Surprise, AZ</c:v>
                </c:pt>
                <c:pt idx="13">
                  <c:v>Ced Rpds</c:v>
                </c:pt>
                <c:pt idx="14">
                  <c:v>Ft Collins</c:v>
                </c:pt>
                <c:pt idx="15">
                  <c:v>Coumbia MO</c:v>
                </c:pt>
              </c:strCache>
            </c:strRef>
          </c:cat>
          <c:val>
            <c:numRef>
              <c:f>'Res Perm'!$B$5:$Q$5</c:f>
              <c:numCache>
                <c:formatCode>General</c:formatCode>
                <c:ptCount val="16"/>
                <c:pt idx="10">
                  <c:v>11</c:v>
                </c:pt>
                <c:pt idx="11">
                  <c:v>55</c:v>
                </c:pt>
                <c:pt idx="12">
                  <c:v>25</c:v>
                </c:pt>
                <c:pt idx="13">
                  <c:v>3</c:v>
                </c:pt>
                <c:pt idx="14">
                  <c:v>25</c:v>
                </c:pt>
                <c:pt idx="1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2646896"/>
        <c:axId val="292647288"/>
      </c:barChart>
      <c:catAx>
        <c:axId val="292646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92647288"/>
        <c:crosses val="autoZero"/>
        <c:auto val="1"/>
        <c:lblAlgn val="ctr"/>
        <c:lblOffset val="100"/>
        <c:noMultiLvlLbl val="0"/>
      </c:catAx>
      <c:valAx>
        <c:axId val="29264728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92646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490419947506569"/>
          <c:y val="8.1797900262467235E-2"/>
          <c:w val="0.24842913385826781"/>
          <c:h val="0.83640419947506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237551556055489E-2"/>
          <c:y val="8.7622257920101129E-2"/>
          <c:w val="0.70734230096237949"/>
          <c:h val="0.6694819918343540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'DEV plans'!$A$2</c:f>
              <c:strCache>
                <c:ptCount val="1"/>
                <c:pt idx="0">
                  <c:v>McA # dev plans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'DEV plans'!$B$1:$M$1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Ced Rpds</c:v>
                </c:pt>
                <c:pt idx="9">
                  <c:v>Ft Collins</c:v>
                </c:pt>
                <c:pt idx="10">
                  <c:v>Coumbia MO</c:v>
                </c:pt>
              </c:strCache>
            </c:strRef>
          </c:cat>
          <c:val>
            <c:numRef>
              <c:f>'DEV plans'!$B$2:$M$2</c:f>
              <c:numCache>
                <c:formatCode>General</c:formatCode>
                <c:ptCount val="12"/>
                <c:pt idx="0">
                  <c:v>1857</c:v>
                </c:pt>
              </c:numCache>
            </c:numRef>
          </c:val>
        </c:ser>
        <c:ser>
          <c:idx val="1"/>
          <c:order val="1"/>
          <c:tx>
            <c:strRef>
              <c:f>'DEV plans'!$A$3</c:f>
              <c:strCache>
                <c:ptCount val="1"/>
                <c:pt idx="0">
                  <c:v>McA DEV PL REVIEWS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'DEV plans'!$B$1:$M$1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Ced Rpds</c:v>
                </c:pt>
                <c:pt idx="9">
                  <c:v>Ft Collins</c:v>
                </c:pt>
                <c:pt idx="10">
                  <c:v>Coumbia MO</c:v>
                </c:pt>
              </c:strCache>
            </c:strRef>
          </c:cat>
          <c:val>
            <c:numRef>
              <c:f>'DEV plans'!$B$3:$M$3</c:f>
              <c:numCache>
                <c:formatCode>General</c:formatCode>
                <c:ptCount val="12"/>
                <c:pt idx="0">
                  <c:v>14582</c:v>
                </c:pt>
              </c:numCache>
            </c:numRef>
          </c:val>
        </c:ser>
        <c:ser>
          <c:idx val="2"/>
          <c:order val="2"/>
          <c:tx>
            <c:strRef>
              <c:f>'DEV plans'!$A$4</c:f>
              <c:strCache>
                <c:ptCount val="1"/>
                <c:pt idx="0">
                  <c:v>ICMA AVG* #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'DEV plans'!$B$1:$M$1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Ced Rpds</c:v>
                </c:pt>
                <c:pt idx="9">
                  <c:v>Ft Collins</c:v>
                </c:pt>
                <c:pt idx="10">
                  <c:v>Coumbia MO</c:v>
                </c:pt>
              </c:strCache>
            </c:strRef>
          </c:cat>
          <c:val>
            <c:numRef>
              <c:f>'DEV plans'!$B$4:$M$4</c:f>
              <c:numCache>
                <c:formatCode>General</c:formatCode>
                <c:ptCount val="12"/>
                <c:pt idx="1">
                  <c:v>99</c:v>
                </c:pt>
              </c:numCache>
            </c:numRef>
          </c:val>
        </c:ser>
        <c:ser>
          <c:idx val="3"/>
          <c:order val="3"/>
          <c:tx>
            <c:strRef>
              <c:f>'DEV plans'!$A$5</c:f>
              <c:strCache>
                <c:ptCount val="1"/>
                <c:pt idx="0">
                  <c:v>ICMA AVG* REVIEWS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'DEV plans'!$B$1:$M$1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Ced Rpds</c:v>
                </c:pt>
                <c:pt idx="9">
                  <c:v>Ft Collins</c:v>
                </c:pt>
                <c:pt idx="10">
                  <c:v>Coumbia MO</c:v>
                </c:pt>
              </c:strCache>
            </c:strRef>
          </c:cat>
          <c:val>
            <c:numRef>
              <c:f>'DEV plans'!$B$5:$M$5</c:f>
              <c:numCache>
                <c:formatCode>General</c:formatCode>
                <c:ptCount val="12"/>
                <c:pt idx="1">
                  <c:v>260</c:v>
                </c:pt>
              </c:numCache>
            </c:numRef>
          </c:val>
        </c:ser>
        <c:ser>
          <c:idx val="4"/>
          <c:order val="4"/>
          <c:tx>
            <c:strRef>
              <c:f>'DEV plans'!$A$6</c:f>
              <c:strCache>
                <c:ptCount val="1"/>
                <c:pt idx="0">
                  <c:v>TX cities # PL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'DEV plans'!$B$1:$M$1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Ced Rpds</c:v>
                </c:pt>
                <c:pt idx="9">
                  <c:v>Ft Collins</c:v>
                </c:pt>
                <c:pt idx="10">
                  <c:v>Coumbia MO</c:v>
                </c:pt>
              </c:strCache>
            </c:strRef>
          </c:cat>
          <c:val>
            <c:numRef>
              <c:f>'DEV plans'!$B$6:$M$6</c:f>
              <c:numCache>
                <c:formatCode>General</c:formatCode>
                <c:ptCount val="12"/>
                <c:pt idx="2">
                  <c:v>50</c:v>
                </c:pt>
                <c:pt idx="3">
                  <c:v>34</c:v>
                </c:pt>
                <c:pt idx="4">
                  <c:v>3573</c:v>
                </c:pt>
                <c:pt idx="5">
                  <c:v>407</c:v>
                </c:pt>
                <c:pt idx="6">
                  <c:v>19</c:v>
                </c:pt>
                <c:pt idx="7">
                  <c:v>67</c:v>
                </c:pt>
              </c:numCache>
            </c:numRef>
          </c:val>
        </c:ser>
        <c:ser>
          <c:idx val="5"/>
          <c:order val="5"/>
          <c:tx>
            <c:strRef>
              <c:f>'DEV plans'!$A$7</c:f>
              <c:strCache>
                <c:ptCount val="1"/>
                <c:pt idx="0">
                  <c:v>TX cities # REVIEWS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'DEV plans'!$B$1:$M$1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Ced Rpds</c:v>
                </c:pt>
                <c:pt idx="9">
                  <c:v>Ft Collins</c:v>
                </c:pt>
                <c:pt idx="10">
                  <c:v>Coumbia MO</c:v>
                </c:pt>
              </c:strCache>
            </c:strRef>
          </c:cat>
          <c:val>
            <c:numRef>
              <c:f>'DEV plans'!$B$7:$M$7</c:f>
              <c:numCache>
                <c:formatCode>General</c:formatCode>
                <c:ptCount val="12"/>
                <c:pt idx="2">
                  <c:v>3</c:v>
                </c:pt>
                <c:pt idx="3">
                  <c:v>208</c:v>
                </c:pt>
                <c:pt idx="4">
                  <c:v>11324</c:v>
                </c:pt>
                <c:pt idx="5">
                  <c:v>462</c:v>
                </c:pt>
                <c:pt idx="6">
                  <c:v>19</c:v>
                </c:pt>
                <c:pt idx="7">
                  <c:v>134</c:v>
                </c:pt>
              </c:numCache>
            </c:numRef>
          </c:val>
        </c:ser>
        <c:ser>
          <c:idx val="6"/>
          <c:order val="6"/>
          <c:tx>
            <c:strRef>
              <c:f>'DEV plans'!$A$8</c:f>
              <c:strCache>
                <c:ptCount val="1"/>
                <c:pt idx="0">
                  <c:v>Other cities # PL</c:v>
                </c:pt>
              </c:strCache>
            </c:strRef>
          </c:tx>
          <c:invertIfNegative val="0"/>
          <c:cat>
            <c:strRef>
              <c:f>'DEV plans'!$B$1:$M$1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Ced Rpds</c:v>
                </c:pt>
                <c:pt idx="9">
                  <c:v>Ft Collins</c:v>
                </c:pt>
                <c:pt idx="10">
                  <c:v>Coumbia MO</c:v>
                </c:pt>
              </c:strCache>
            </c:strRef>
          </c:cat>
          <c:val>
            <c:numRef>
              <c:f>'DEV plans'!$B$8:$M$8</c:f>
              <c:numCache>
                <c:formatCode>General</c:formatCode>
                <c:ptCount val="12"/>
                <c:pt idx="8">
                  <c:v>245</c:v>
                </c:pt>
                <c:pt idx="9">
                  <c:v>49</c:v>
                </c:pt>
                <c:pt idx="10">
                  <c:v>92</c:v>
                </c:pt>
              </c:numCache>
            </c:numRef>
          </c:val>
        </c:ser>
        <c:ser>
          <c:idx val="7"/>
          <c:order val="7"/>
          <c:tx>
            <c:strRef>
              <c:f>'DEV plans'!$A$9</c:f>
              <c:strCache>
                <c:ptCount val="1"/>
                <c:pt idx="0">
                  <c:v>Other cities # REVIEWS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'DEV plans'!$B$1:$M$1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Ced Rpds</c:v>
                </c:pt>
                <c:pt idx="9">
                  <c:v>Ft Collins</c:v>
                </c:pt>
                <c:pt idx="10">
                  <c:v>Coumbia MO</c:v>
                </c:pt>
              </c:strCache>
            </c:strRef>
          </c:cat>
          <c:val>
            <c:numRef>
              <c:f>'DEV plans'!$B$9:$M$9</c:f>
              <c:numCache>
                <c:formatCode>General</c:formatCode>
                <c:ptCount val="12"/>
                <c:pt idx="8">
                  <c:v>426</c:v>
                </c:pt>
                <c:pt idx="9">
                  <c:v>60</c:v>
                </c:pt>
                <c:pt idx="10">
                  <c:v>388</c:v>
                </c:pt>
              </c:numCache>
            </c:numRef>
          </c:val>
        </c:ser>
        <c:ser>
          <c:idx val="8"/>
          <c:order val="8"/>
          <c:tx>
            <c:strRef>
              <c:f>'DEV plans'!$A$10</c:f>
              <c:strCache>
                <c:ptCount val="1"/>
                <c:pt idx="0">
                  <c:v>*averages exclude McAllen as outlier</c:v>
                </c:pt>
              </c:strCache>
            </c:strRef>
          </c:tx>
          <c:invertIfNegative val="0"/>
          <c:cat>
            <c:strRef>
              <c:f>'DEV plans'!$B$1:$M$1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Ced Rpds</c:v>
                </c:pt>
                <c:pt idx="9">
                  <c:v>Ft Collins</c:v>
                </c:pt>
                <c:pt idx="10">
                  <c:v>Coumbia MO</c:v>
                </c:pt>
              </c:strCache>
            </c:strRef>
          </c:cat>
          <c:val>
            <c:numRef>
              <c:f>'DEV plans'!$B$10:$M$10</c:f>
              <c:numCache>
                <c:formatCode>General</c:formatCode>
                <c:ptCount val="1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92648072"/>
        <c:axId val="292648464"/>
        <c:axId val="294680248"/>
      </c:bar3DChart>
      <c:catAx>
        <c:axId val="292648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92648464"/>
        <c:crosses val="autoZero"/>
        <c:auto val="1"/>
        <c:lblAlgn val="ctr"/>
        <c:lblOffset val="100"/>
        <c:noMultiLvlLbl val="0"/>
      </c:catAx>
      <c:valAx>
        <c:axId val="29264846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92648072"/>
        <c:crosses val="autoZero"/>
        <c:crossBetween val="between"/>
      </c:valAx>
      <c:serAx>
        <c:axId val="294680248"/>
        <c:scaling>
          <c:orientation val="minMax"/>
        </c:scaling>
        <c:delete val="0"/>
        <c:axPos val="b"/>
        <c:majorTickMark val="out"/>
        <c:minorTickMark val="none"/>
        <c:tickLblPos val="nextTo"/>
        <c:crossAx val="292648464"/>
        <c:crosses val="autoZero"/>
      </c:serAx>
    </c:plotArea>
    <c:legend>
      <c:legendPos val="r"/>
      <c:layout>
        <c:manualLayout>
          <c:xMode val="edge"/>
          <c:yMode val="edge"/>
          <c:x val="0.56048143982002252"/>
          <c:y val="0"/>
          <c:w val="0.42999475065616799"/>
          <c:h val="0.4651849120866582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'# PL subd'!$A$2</c:f>
              <c:strCache>
                <c:ptCount val="1"/>
                <c:pt idx="0">
                  <c:v>McA # dev plans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'# PL subd'!$B$1:$L$1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Ft Collins</c:v>
                </c:pt>
                <c:pt idx="9">
                  <c:v>Coumbia MO</c:v>
                </c:pt>
                <c:pt idx="10">
                  <c:v>Peoria</c:v>
                </c:pt>
              </c:strCache>
            </c:strRef>
          </c:cat>
          <c:val>
            <c:numRef>
              <c:f>'# PL subd'!$B$2:$L$2</c:f>
              <c:numCache>
                <c:formatCode>General</c:formatCode>
                <c:ptCount val="11"/>
                <c:pt idx="0">
                  <c:v>59</c:v>
                </c:pt>
              </c:numCache>
            </c:numRef>
          </c:val>
        </c:ser>
        <c:ser>
          <c:idx val="1"/>
          <c:order val="1"/>
          <c:tx>
            <c:strRef>
              <c:f>'# PL subd'!$A$3</c:f>
              <c:strCache>
                <c:ptCount val="1"/>
                <c:pt idx="0">
                  <c:v>McA DEV PL REVIEWS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'# PL subd'!$B$1:$L$1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Ft Collins</c:v>
                </c:pt>
                <c:pt idx="9">
                  <c:v>Coumbia MO</c:v>
                </c:pt>
                <c:pt idx="10">
                  <c:v>Peoria</c:v>
                </c:pt>
              </c:strCache>
            </c:strRef>
          </c:cat>
          <c:val>
            <c:numRef>
              <c:f>'# PL subd'!$B$3:$L$3</c:f>
              <c:numCache>
                <c:formatCode>General</c:formatCode>
                <c:ptCount val="11"/>
                <c:pt idx="0">
                  <c:v>1025</c:v>
                </c:pt>
              </c:numCache>
            </c:numRef>
          </c:val>
        </c:ser>
        <c:ser>
          <c:idx val="2"/>
          <c:order val="2"/>
          <c:tx>
            <c:strRef>
              <c:f>'# PL subd'!$A$4</c:f>
              <c:strCache>
                <c:ptCount val="1"/>
                <c:pt idx="0">
                  <c:v>ICMA AVG #</c:v>
                </c:pt>
              </c:strCache>
            </c:strRef>
          </c:tx>
          <c:invertIfNegative val="0"/>
          <c:cat>
            <c:strRef>
              <c:f>'# PL subd'!$B$1:$L$1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Ft Collins</c:v>
                </c:pt>
                <c:pt idx="9">
                  <c:v>Coumbia MO</c:v>
                </c:pt>
                <c:pt idx="10">
                  <c:v>Peoria</c:v>
                </c:pt>
              </c:strCache>
            </c:strRef>
          </c:cat>
          <c:val>
            <c:numRef>
              <c:f>'# PL subd'!$B$4:$L$4</c:f>
              <c:numCache>
                <c:formatCode>General</c:formatCode>
                <c:ptCount val="11"/>
                <c:pt idx="1">
                  <c:v>16</c:v>
                </c:pt>
              </c:numCache>
            </c:numRef>
          </c:val>
        </c:ser>
        <c:ser>
          <c:idx val="3"/>
          <c:order val="3"/>
          <c:tx>
            <c:strRef>
              <c:f>'# PL subd'!$A$5</c:f>
              <c:strCache>
                <c:ptCount val="1"/>
                <c:pt idx="0">
                  <c:v>ICMA AVG* REVIEWS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'# PL subd'!$B$1:$L$1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Ft Collins</c:v>
                </c:pt>
                <c:pt idx="9">
                  <c:v>Coumbia MO</c:v>
                </c:pt>
                <c:pt idx="10">
                  <c:v>Peoria</c:v>
                </c:pt>
              </c:strCache>
            </c:strRef>
          </c:cat>
          <c:val>
            <c:numRef>
              <c:f>'# PL subd'!$B$5:$L$5</c:f>
              <c:numCache>
                <c:formatCode>General</c:formatCode>
                <c:ptCount val="11"/>
                <c:pt idx="1">
                  <c:v>68</c:v>
                </c:pt>
              </c:numCache>
            </c:numRef>
          </c:val>
        </c:ser>
        <c:ser>
          <c:idx val="4"/>
          <c:order val="4"/>
          <c:tx>
            <c:strRef>
              <c:f>'# PL subd'!$A$6</c:f>
              <c:strCache>
                <c:ptCount val="1"/>
                <c:pt idx="0">
                  <c:v>TX cities # PL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'# PL subd'!$B$1:$L$1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Ft Collins</c:v>
                </c:pt>
                <c:pt idx="9">
                  <c:v>Coumbia MO</c:v>
                </c:pt>
                <c:pt idx="10">
                  <c:v>Peoria</c:v>
                </c:pt>
              </c:strCache>
            </c:strRef>
          </c:cat>
          <c:val>
            <c:numRef>
              <c:f>'# PL subd'!$B$6:$L$6</c:f>
              <c:numCache>
                <c:formatCode>General</c:formatCode>
                <c:ptCount val="11"/>
                <c:pt idx="2">
                  <c:v>34</c:v>
                </c:pt>
                <c:pt idx="3">
                  <c:v>34</c:v>
                </c:pt>
                <c:pt idx="4">
                  <c:v>356</c:v>
                </c:pt>
                <c:pt idx="5">
                  <c:v>124</c:v>
                </c:pt>
                <c:pt idx="6">
                  <c:v>5</c:v>
                </c:pt>
                <c:pt idx="7">
                  <c:v>115</c:v>
                </c:pt>
              </c:numCache>
            </c:numRef>
          </c:val>
        </c:ser>
        <c:ser>
          <c:idx val="5"/>
          <c:order val="5"/>
          <c:tx>
            <c:strRef>
              <c:f>'# PL subd'!$A$7</c:f>
              <c:strCache>
                <c:ptCount val="1"/>
                <c:pt idx="0">
                  <c:v>TX cities # REVIEWS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'# PL subd'!$B$1:$L$1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Ft Collins</c:v>
                </c:pt>
                <c:pt idx="9">
                  <c:v>Coumbia MO</c:v>
                </c:pt>
                <c:pt idx="10">
                  <c:v>Peoria</c:v>
                </c:pt>
              </c:strCache>
            </c:strRef>
          </c:cat>
          <c:val>
            <c:numRef>
              <c:f>'# PL subd'!$B$7:$L$7</c:f>
              <c:numCache>
                <c:formatCode>General</c:formatCode>
                <c:ptCount val="11"/>
                <c:pt idx="3">
                  <c:v>136</c:v>
                </c:pt>
                <c:pt idx="4">
                  <c:v>1424</c:v>
                </c:pt>
                <c:pt idx="5">
                  <c:v>179</c:v>
                </c:pt>
                <c:pt idx="6">
                  <c:v>5</c:v>
                </c:pt>
                <c:pt idx="7">
                  <c:v>230</c:v>
                </c:pt>
              </c:numCache>
            </c:numRef>
          </c:val>
        </c:ser>
        <c:ser>
          <c:idx val="6"/>
          <c:order val="6"/>
          <c:tx>
            <c:strRef>
              <c:f>'# PL subd'!$A$8</c:f>
              <c:strCache>
                <c:ptCount val="1"/>
                <c:pt idx="0">
                  <c:v>Other cities # PL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'# PL subd'!$B$1:$L$1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Ft Collins</c:v>
                </c:pt>
                <c:pt idx="9">
                  <c:v>Coumbia MO</c:v>
                </c:pt>
                <c:pt idx="10">
                  <c:v>Peoria</c:v>
                </c:pt>
              </c:strCache>
            </c:strRef>
          </c:cat>
          <c:val>
            <c:numRef>
              <c:f>'# PL subd'!$B$8:$L$8</c:f>
              <c:numCache>
                <c:formatCode>General</c:formatCode>
                <c:ptCount val="11"/>
                <c:pt idx="8">
                  <c:v>35</c:v>
                </c:pt>
                <c:pt idx="9">
                  <c:v>36</c:v>
                </c:pt>
                <c:pt idx="10">
                  <c:v>4</c:v>
                </c:pt>
              </c:numCache>
            </c:numRef>
          </c:val>
        </c:ser>
        <c:ser>
          <c:idx val="7"/>
          <c:order val="7"/>
          <c:tx>
            <c:strRef>
              <c:f>'# PL subd'!$A$9</c:f>
              <c:strCache>
                <c:ptCount val="1"/>
                <c:pt idx="0">
                  <c:v>Other cities # REVIEWS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'# PL subd'!$B$1:$L$1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Ft Collins</c:v>
                </c:pt>
                <c:pt idx="9">
                  <c:v>Coumbia MO</c:v>
                </c:pt>
                <c:pt idx="10">
                  <c:v>Peoria</c:v>
                </c:pt>
              </c:strCache>
            </c:strRef>
          </c:cat>
          <c:val>
            <c:numRef>
              <c:f>'# PL subd'!$B$9:$L$9</c:f>
              <c:numCache>
                <c:formatCode>General</c:formatCode>
                <c:ptCount val="11"/>
                <c:pt idx="8">
                  <c:v>64</c:v>
                </c:pt>
                <c:pt idx="9">
                  <c:v>403</c:v>
                </c:pt>
                <c:pt idx="10">
                  <c:v>69</c:v>
                </c:pt>
              </c:numCache>
            </c:numRef>
          </c:val>
        </c:ser>
        <c:ser>
          <c:idx val="8"/>
          <c:order val="8"/>
          <c:tx>
            <c:strRef>
              <c:f>'# PL subd'!$A$10</c:f>
              <c:strCache>
                <c:ptCount val="1"/>
                <c:pt idx="0">
                  <c:v>*averages exclude McAllen as outlier</c:v>
                </c:pt>
              </c:strCache>
            </c:strRef>
          </c:tx>
          <c:invertIfNegative val="0"/>
          <c:cat>
            <c:strRef>
              <c:f>'# PL subd'!$B$1:$L$1</c:f>
              <c:strCache>
                <c:ptCount val="11"/>
                <c:pt idx="0">
                  <c:v>McAllen</c:v>
                </c:pt>
                <c:pt idx="1">
                  <c:v>ICMA AVG</c:v>
                </c:pt>
                <c:pt idx="2">
                  <c:v>League City</c:v>
                </c:pt>
                <c:pt idx="3">
                  <c:v>burleson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San Anton</c:v>
                </c:pt>
                <c:pt idx="8">
                  <c:v>Ft Collins</c:v>
                </c:pt>
                <c:pt idx="9">
                  <c:v>Coumbia MO</c:v>
                </c:pt>
                <c:pt idx="10">
                  <c:v>Peoria</c:v>
                </c:pt>
              </c:strCache>
            </c:strRef>
          </c:cat>
          <c:val>
            <c:numRef>
              <c:f>'# PL subd'!$B$10:$L$10</c:f>
              <c:numCache>
                <c:formatCode>General</c:formatCode>
                <c:ptCount val="1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2649248"/>
        <c:axId val="292649640"/>
      </c:barChart>
      <c:catAx>
        <c:axId val="292649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92649640"/>
        <c:crosses val="autoZero"/>
        <c:auto val="1"/>
        <c:lblAlgn val="ctr"/>
        <c:lblOffset val="100"/>
        <c:noMultiLvlLbl val="0"/>
      </c:catAx>
      <c:valAx>
        <c:axId val="292649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2649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508464566929166"/>
          <c:y val="1.1585739282589685E-2"/>
          <c:w val="0.24824868766404204"/>
          <c:h val="0.988414260717409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433404157813663E-2"/>
          <c:y val="1.899314668999709E-2"/>
          <c:w val="0.70034308211473573"/>
          <c:h val="0.740043744531933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'SW POL 000'!$A$2</c:f>
              <c:strCache>
                <c:ptCount val="1"/>
                <c:pt idx="0">
                  <c:v>$Expend per capita/McAllen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'SW POL 000'!$B$1:$L$1</c:f>
              <c:strCache>
                <c:ptCount val="11"/>
                <c:pt idx="0">
                  <c:v>McAllen</c:v>
                </c:pt>
                <c:pt idx="1">
                  <c:v>AVG our sz</c:v>
                </c:pt>
                <c:pt idx="2">
                  <c:v>Dallas</c:v>
                </c:pt>
                <c:pt idx="3">
                  <c:v>Plano</c:v>
                </c:pt>
                <c:pt idx="4">
                  <c:v>Burleson</c:v>
                </c:pt>
                <c:pt idx="5">
                  <c:v>San Anton</c:v>
                </c:pt>
                <c:pt idx="6">
                  <c:v>Savannah</c:v>
                </c:pt>
                <c:pt idx="7">
                  <c:v>Ft Collins</c:v>
                </c:pt>
                <c:pt idx="8">
                  <c:v>Tacoma</c:v>
                </c:pt>
                <c:pt idx="9">
                  <c:v>Elk Grov, CA</c:v>
                </c:pt>
                <c:pt idx="10">
                  <c:v>Ced Rpds</c:v>
                </c:pt>
              </c:strCache>
            </c:strRef>
          </c:cat>
          <c:val>
            <c:numRef>
              <c:f>'SW POL 000'!$B$2:$L$2</c:f>
              <c:numCache>
                <c:formatCode>General</c:formatCode>
                <c:ptCount val="11"/>
                <c:pt idx="0" formatCode="_(&quot;$&quot;* #,##0_);_(&quot;$&quot;* \(#,##0\);_(&quot;$&quot;* &quot;-&quot;??_);_(@_)">
                  <c:v>222</c:v>
                </c:pt>
              </c:numCache>
            </c:numRef>
          </c:val>
        </c:ser>
        <c:ser>
          <c:idx val="1"/>
          <c:order val="1"/>
          <c:tx>
            <c:strRef>
              <c:f>'SW POL 000'!$A$3</c:f>
              <c:strCache>
                <c:ptCount val="1"/>
                <c:pt idx="0">
                  <c:v>Average our size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'SW POL 000'!$B$1:$L$1</c:f>
              <c:strCache>
                <c:ptCount val="11"/>
                <c:pt idx="0">
                  <c:v>McAllen</c:v>
                </c:pt>
                <c:pt idx="1">
                  <c:v>AVG our sz</c:v>
                </c:pt>
                <c:pt idx="2">
                  <c:v>Dallas</c:v>
                </c:pt>
                <c:pt idx="3">
                  <c:v>Plano</c:v>
                </c:pt>
                <c:pt idx="4">
                  <c:v>Burleson</c:v>
                </c:pt>
                <c:pt idx="5">
                  <c:v>San Anton</c:v>
                </c:pt>
                <c:pt idx="6">
                  <c:v>Savannah</c:v>
                </c:pt>
                <c:pt idx="7">
                  <c:v>Ft Collins</c:v>
                </c:pt>
                <c:pt idx="8">
                  <c:v>Tacoma</c:v>
                </c:pt>
                <c:pt idx="9">
                  <c:v>Elk Grov, CA</c:v>
                </c:pt>
                <c:pt idx="10">
                  <c:v>Ced Rpds</c:v>
                </c:pt>
              </c:strCache>
            </c:strRef>
          </c:cat>
          <c:val>
            <c:numRef>
              <c:f>'SW POL 000'!$B$3:$L$3</c:f>
              <c:numCache>
                <c:formatCode>_("$"* #,##0_);_("$"* \(#,##0\);_("$"* "-"??_);_(@_)</c:formatCode>
                <c:ptCount val="11"/>
                <c:pt idx="1">
                  <c:v>266</c:v>
                </c:pt>
              </c:numCache>
            </c:numRef>
          </c:val>
        </c:ser>
        <c:ser>
          <c:idx val="2"/>
          <c:order val="2"/>
          <c:tx>
            <c:strRef>
              <c:f>'SW POL 000'!$A$4</c:f>
              <c:strCache>
                <c:ptCount val="1"/>
                <c:pt idx="0">
                  <c:v>$Expend per capita/Texas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'SW POL 000'!$B$1:$L$1</c:f>
              <c:strCache>
                <c:ptCount val="11"/>
                <c:pt idx="0">
                  <c:v>McAllen</c:v>
                </c:pt>
                <c:pt idx="1">
                  <c:v>AVG our sz</c:v>
                </c:pt>
                <c:pt idx="2">
                  <c:v>Dallas</c:v>
                </c:pt>
                <c:pt idx="3">
                  <c:v>Plano</c:v>
                </c:pt>
                <c:pt idx="4">
                  <c:v>Burleson</c:v>
                </c:pt>
                <c:pt idx="5">
                  <c:v>San Anton</c:v>
                </c:pt>
                <c:pt idx="6">
                  <c:v>Savannah</c:v>
                </c:pt>
                <c:pt idx="7">
                  <c:v>Ft Collins</c:v>
                </c:pt>
                <c:pt idx="8">
                  <c:v>Tacoma</c:v>
                </c:pt>
                <c:pt idx="9">
                  <c:v>Elk Grov, CA</c:v>
                </c:pt>
                <c:pt idx="10">
                  <c:v>Ced Rpds</c:v>
                </c:pt>
              </c:strCache>
            </c:strRef>
          </c:cat>
          <c:val>
            <c:numRef>
              <c:f>'SW POL 000'!$B$4:$L$4</c:f>
              <c:numCache>
                <c:formatCode>General</c:formatCode>
                <c:ptCount val="11"/>
                <c:pt idx="2" formatCode="_(&quot;$&quot;* #,##0_);_(&quot;$&quot;* \(#,##0\);_(&quot;$&quot;* &quot;-&quot;??_);_(@_)">
                  <c:v>331</c:v>
                </c:pt>
                <c:pt idx="3" formatCode="_(&quot;$&quot;* #,##0_);_(&quot;$&quot;* \(#,##0\);_(&quot;$&quot;* &quot;-&quot;??_);_(@_)">
                  <c:v>145</c:v>
                </c:pt>
                <c:pt idx="4" formatCode="_(&quot;$&quot;* #,##0_);_(&quot;$&quot;* \(#,##0\);_(&quot;$&quot;* &quot;-&quot;??_);_(@_)">
                  <c:v>167</c:v>
                </c:pt>
                <c:pt idx="5" formatCode="_(&quot;$&quot;* #,##0_);_(&quot;$&quot;* \(#,##0\);_(&quot;$&quot;* &quot;-&quot;??_);_(@_)">
                  <c:v>231</c:v>
                </c:pt>
              </c:numCache>
            </c:numRef>
          </c:val>
        </c:ser>
        <c:ser>
          <c:idx val="3"/>
          <c:order val="3"/>
          <c:tx>
            <c:strRef>
              <c:f>'SW POL 000'!$A$5</c:f>
              <c:strCache>
                <c:ptCount val="1"/>
                <c:pt idx="0">
                  <c:v>Other cities - our size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'SW POL 000'!$B$1:$L$1</c:f>
              <c:strCache>
                <c:ptCount val="11"/>
                <c:pt idx="0">
                  <c:v>McAllen</c:v>
                </c:pt>
                <c:pt idx="1">
                  <c:v>AVG our sz</c:v>
                </c:pt>
                <c:pt idx="2">
                  <c:v>Dallas</c:v>
                </c:pt>
                <c:pt idx="3">
                  <c:v>Plano</c:v>
                </c:pt>
                <c:pt idx="4">
                  <c:v>Burleson</c:v>
                </c:pt>
                <c:pt idx="5">
                  <c:v>San Anton</c:v>
                </c:pt>
                <c:pt idx="6">
                  <c:v>Savannah</c:v>
                </c:pt>
                <c:pt idx="7">
                  <c:v>Ft Collins</c:v>
                </c:pt>
                <c:pt idx="8">
                  <c:v>Tacoma</c:v>
                </c:pt>
                <c:pt idx="9">
                  <c:v>Elk Grov, CA</c:v>
                </c:pt>
                <c:pt idx="10">
                  <c:v>Ced Rpds</c:v>
                </c:pt>
              </c:strCache>
            </c:strRef>
          </c:cat>
          <c:val>
            <c:numRef>
              <c:f>'SW POL 000'!$B$5:$L$5</c:f>
              <c:numCache>
                <c:formatCode>General</c:formatCode>
                <c:ptCount val="11"/>
                <c:pt idx="6" formatCode="_(&quot;$&quot;* #,##0_);_(&quot;$&quot;* \(#,##0\);_(&quot;$&quot;* &quot;-&quot;??_);_(@_)">
                  <c:v>237</c:v>
                </c:pt>
                <c:pt idx="7" formatCode="_(&quot;$&quot;* #,##0_);_(&quot;$&quot;* \(#,##0\);_(&quot;$&quot;* &quot;-&quot;??_);_(@_)">
                  <c:v>219</c:v>
                </c:pt>
                <c:pt idx="8" formatCode="_(&quot;$&quot;* #,##0_);_(&quot;$&quot;* \(#,##0\);_(&quot;$&quot;* &quot;-&quot;??_);_(@_)">
                  <c:v>361</c:v>
                </c:pt>
                <c:pt idx="9" formatCode="_(&quot;$&quot;* #,##0_);_(&quot;$&quot;* \(#,##0\);_(&quot;$&quot;* &quot;-&quot;??_);_(@_)">
                  <c:v>203</c:v>
                </c:pt>
                <c:pt idx="10" formatCode="_(&quot;$&quot;* #,##0_);_(&quot;$&quot;* \(#,##0\);_(&quot;$&quot;* &quot;-&quot;??_);_(@_)">
                  <c:v>270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3782560"/>
        <c:axId val="293782952"/>
      </c:barChart>
      <c:catAx>
        <c:axId val="293782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93782952"/>
        <c:crosses val="autoZero"/>
        <c:auto val="1"/>
        <c:lblAlgn val="ctr"/>
        <c:lblOffset val="100"/>
        <c:noMultiLvlLbl val="0"/>
      </c:catAx>
      <c:valAx>
        <c:axId val="293782952"/>
        <c:scaling>
          <c:orientation val="minMax"/>
        </c:scaling>
        <c:delete val="1"/>
        <c:axPos val="l"/>
        <c:majorGridlines/>
        <c:numFmt formatCode="_(&quot;$&quot;* #,##0_);_(&quot;$&quot;* \(#,##0\);_(&quot;$&quot;* &quot;-&quot;??_);_(@_)" sourceLinked="1"/>
        <c:majorTickMark val="out"/>
        <c:minorTickMark val="none"/>
        <c:tickLblPos val="none"/>
        <c:crossAx val="293782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65225180185812"/>
          <c:y val="0.11420530766987461"/>
          <c:w val="0.19760446610840318"/>
          <c:h val="0.7438116068824733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'FIR SCK'!$A$2</c:f>
              <c:strCache>
                <c:ptCount val="1"/>
                <c:pt idx="0">
                  <c:v>FIRE - McAllen</c:v>
                </c:pt>
              </c:strCache>
            </c:strRef>
          </c:tx>
          <c:invertIfNegative val="0"/>
          <c:cat>
            <c:strRef>
              <c:f>'FIR SCK'!$B$1:$K$1</c:f>
              <c:strCache>
                <c:ptCount val="10"/>
                <c:pt idx="0">
                  <c:v>McAllen</c:v>
                </c:pt>
                <c:pt idx="1">
                  <c:v>AVG </c:v>
                </c:pt>
                <c:pt idx="2">
                  <c:v>OUR EMPL</c:v>
                </c:pt>
                <c:pt idx="3">
                  <c:v>Burleson</c:v>
                </c:pt>
                <c:pt idx="4">
                  <c:v>Univ Park</c:v>
                </c:pt>
                <c:pt idx="5">
                  <c:v>Farm Bran</c:v>
                </c:pt>
                <c:pt idx="6">
                  <c:v>Austin</c:v>
                </c:pt>
                <c:pt idx="7">
                  <c:v>Coral Springs</c:v>
                </c:pt>
                <c:pt idx="8">
                  <c:v>Bellevue, Wa</c:v>
                </c:pt>
                <c:pt idx="9">
                  <c:v>Peoria, AZ</c:v>
                </c:pt>
              </c:strCache>
            </c:strRef>
          </c:cat>
          <c:val>
            <c:numRef>
              <c:f>'FIR SCK'!$B$2:$K$2</c:f>
              <c:numCache>
                <c:formatCode>General</c:formatCode>
                <c:ptCount val="10"/>
                <c:pt idx="0" formatCode="_(* #,##0.00_);_(* \(#,##0.00\);_(* &quot;-&quot;??_);_(@_)">
                  <c:v>5.3</c:v>
                </c:pt>
              </c:numCache>
            </c:numRef>
          </c:val>
        </c:ser>
        <c:ser>
          <c:idx val="1"/>
          <c:order val="1"/>
          <c:tx>
            <c:strRef>
              <c:f>'FIR SCK'!$A$3</c:f>
              <c:strCache>
                <c:ptCount val="1"/>
                <c:pt idx="0">
                  <c:v>AVG ICMA</c:v>
                </c:pt>
              </c:strCache>
            </c:strRef>
          </c:tx>
          <c:invertIfNegative val="0"/>
          <c:cat>
            <c:strRef>
              <c:f>'FIR SCK'!$B$1:$K$1</c:f>
              <c:strCache>
                <c:ptCount val="10"/>
                <c:pt idx="0">
                  <c:v>McAllen</c:v>
                </c:pt>
                <c:pt idx="1">
                  <c:v>AVG </c:v>
                </c:pt>
                <c:pt idx="2">
                  <c:v>OUR EMPL</c:v>
                </c:pt>
                <c:pt idx="3">
                  <c:v>Burleson</c:v>
                </c:pt>
                <c:pt idx="4">
                  <c:v>Univ Park</c:v>
                </c:pt>
                <c:pt idx="5">
                  <c:v>Farm Bran</c:v>
                </c:pt>
                <c:pt idx="6">
                  <c:v>Austin</c:v>
                </c:pt>
                <c:pt idx="7">
                  <c:v>Coral Springs</c:v>
                </c:pt>
                <c:pt idx="8">
                  <c:v>Bellevue, Wa</c:v>
                </c:pt>
                <c:pt idx="9">
                  <c:v>Peoria, AZ</c:v>
                </c:pt>
              </c:strCache>
            </c:strRef>
          </c:cat>
          <c:val>
            <c:numRef>
              <c:f>'FIR SCK'!$B$3:$K$3</c:f>
              <c:numCache>
                <c:formatCode>_(* #,##0.00_);_(* \(#,##0.00\);_(* "-"??_);_(@_)</c:formatCode>
                <c:ptCount val="10"/>
                <c:pt idx="1">
                  <c:v>3.3</c:v>
                </c:pt>
              </c:numCache>
            </c:numRef>
          </c:val>
        </c:ser>
        <c:ser>
          <c:idx val="2"/>
          <c:order val="2"/>
          <c:tx>
            <c:strRef>
              <c:f>'FIR SCK'!$A$4</c:f>
              <c:strCache>
                <c:ptCount val="1"/>
                <c:pt idx="0">
                  <c:v>OTHER MCA EMPL</c:v>
                </c:pt>
              </c:strCache>
            </c:strRef>
          </c:tx>
          <c:invertIfNegative val="0"/>
          <c:cat>
            <c:strRef>
              <c:f>'FIR SCK'!$B$1:$K$1</c:f>
              <c:strCache>
                <c:ptCount val="10"/>
                <c:pt idx="0">
                  <c:v>McAllen</c:v>
                </c:pt>
                <c:pt idx="1">
                  <c:v>AVG </c:v>
                </c:pt>
                <c:pt idx="2">
                  <c:v>OUR EMPL</c:v>
                </c:pt>
                <c:pt idx="3">
                  <c:v>Burleson</c:v>
                </c:pt>
                <c:pt idx="4">
                  <c:v>Univ Park</c:v>
                </c:pt>
                <c:pt idx="5">
                  <c:v>Farm Bran</c:v>
                </c:pt>
                <c:pt idx="6">
                  <c:v>Austin</c:v>
                </c:pt>
                <c:pt idx="7">
                  <c:v>Coral Springs</c:v>
                </c:pt>
                <c:pt idx="8">
                  <c:v>Bellevue, Wa</c:v>
                </c:pt>
                <c:pt idx="9">
                  <c:v>Peoria, AZ</c:v>
                </c:pt>
              </c:strCache>
            </c:strRef>
          </c:cat>
          <c:val>
            <c:numRef>
              <c:f>'FIR SCK'!$B$4:$K$4</c:f>
              <c:numCache>
                <c:formatCode>General</c:formatCode>
                <c:ptCount val="10"/>
                <c:pt idx="2">
                  <c:v>2.88</c:v>
                </c:pt>
              </c:numCache>
            </c:numRef>
          </c:val>
        </c:ser>
        <c:ser>
          <c:idx val="3"/>
          <c:order val="3"/>
          <c:tx>
            <c:strRef>
              <c:f>'FIR SCK'!$A$5</c:f>
              <c:strCache>
                <c:ptCount val="1"/>
                <c:pt idx="0">
                  <c:v>Texas Cities</c:v>
                </c:pt>
              </c:strCache>
            </c:strRef>
          </c:tx>
          <c:invertIfNegative val="0"/>
          <c:cat>
            <c:strRef>
              <c:f>'FIR SCK'!$B$1:$K$1</c:f>
              <c:strCache>
                <c:ptCount val="10"/>
                <c:pt idx="0">
                  <c:v>McAllen</c:v>
                </c:pt>
                <c:pt idx="1">
                  <c:v>AVG </c:v>
                </c:pt>
                <c:pt idx="2">
                  <c:v>OUR EMPL</c:v>
                </c:pt>
                <c:pt idx="3">
                  <c:v>Burleson</c:v>
                </c:pt>
                <c:pt idx="4">
                  <c:v>Univ Park</c:v>
                </c:pt>
                <c:pt idx="5">
                  <c:v>Farm Bran</c:v>
                </c:pt>
                <c:pt idx="6">
                  <c:v>Austin</c:v>
                </c:pt>
                <c:pt idx="7">
                  <c:v>Coral Springs</c:v>
                </c:pt>
                <c:pt idx="8">
                  <c:v>Bellevue, Wa</c:v>
                </c:pt>
                <c:pt idx="9">
                  <c:v>Peoria, AZ</c:v>
                </c:pt>
              </c:strCache>
            </c:strRef>
          </c:cat>
          <c:val>
            <c:numRef>
              <c:f>'FIR SCK'!$B$5:$K$5</c:f>
              <c:numCache>
                <c:formatCode>General</c:formatCode>
                <c:ptCount val="10"/>
                <c:pt idx="3" formatCode="_(* #,##0.00_);_(* \(#,##0.00\);_(* &quot;-&quot;??_);_(@_)">
                  <c:v>2.5</c:v>
                </c:pt>
                <c:pt idx="4" formatCode="_(* #,##0.00_);_(* \(#,##0.00\);_(* &quot;-&quot;??_);_(@_)">
                  <c:v>4.5999999999999996</c:v>
                </c:pt>
                <c:pt idx="5" formatCode="_(* #,##0.00_);_(* \(#,##0.00\);_(* &quot;-&quot;??_);_(@_)">
                  <c:v>2.7</c:v>
                </c:pt>
                <c:pt idx="6" formatCode="_(* #,##0.00_);_(* \(#,##0.00\);_(* &quot;-&quot;??_);_(@_)">
                  <c:v>2</c:v>
                </c:pt>
              </c:numCache>
            </c:numRef>
          </c:val>
        </c:ser>
        <c:ser>
          <c:idx val="4"/>
          <c:order val="4"/>
          <c:tx>
            <c:strRef>
              <c:f>'FIR SCK'!$A$6</c:f>
              <c:strCache>
                <c:ptCount val="1"/>
                <c:pt idx="0">
                  <c:v>Non TX sim size</c:v>
                </c:pt>
              </c:strCache>
            </c:strRef>
          </c:tx>
          <c:invertIfNegative val="0"/>
          <c:cat>
            <c:strRef>
              <c:f>'FIR SCK'!$B$1:$K$1</c:f>
              <c:strCache>
                <c:ptCount val="10"/>
                <c:pt idx="0">
                  <c:v>McAllen</c:v>
                </c:pt>
                <c:pt idx="1">
                  <c:v>AVG </c:v>
                </c:pt>
                <c:pt idx="2">
                  <c:v>OUR EMPL</c:v>
                </c:pt>
                <c:pt idx="3">
                  <c:v>Burleson</c:v>
                </c:pt>
                <c:pt idx="4">
                  <c:v>Univ Park</c:v>
                </c:pt>
                <c:pt idx="5">
                  <c:v>Farm Bran</c:v>
                </c:pt>
                <c:pt idx="6">
                  <c:v>Austin</c:v>
                </c:pt>
                <c:pt idx="7">
                  <c:v>Coral Springs</c:v>
                </c:pt>
                <c:pt idx="8">
                  <c:v>Bellevue, Wa</c:v>
                </c:pt>
                <c:pt idx="9">
                  <c:v>Peoria, AZ</c:v>
                </c:pt>
              </c:strCache>
            </c:strRef>
          </c:cat>
          <c:val>
            <c:numRef>
              <c:f>'FIR SCK'!$B$6:$K$6</c:f>
              <c:numCache>
                <c:formatCode>General</c:formatCode>
                <c:ptCount val="10"/>
                <c:pt idx="7" formatCode="_(* #,##0.00_);_(* \(#,##0.00\);_(* &quot;-&quot;??_);_(@_)">
                  <c:v>2.6</c:v>
                </c:pt>
                <c:pt idx="8" formatCode="_(* #,##0.00_);_(* \(#,##0.00\);_(* &quot;-&quot;??_);_(@_)">
                  <c:v>5.8</c:v>
                </c:pt>
                <c:pt idx="9" formatCode="_(* #,##0.00_);_(* \(#,##0.00\);_(* &quot;-&quot;??_);_(@_)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3940648"/>
        <c:axId val="293942216"/>
      </c:barChart>
      <c:catAx>
        <c:axId val="293940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93942216"/>
        <c:crosses val="autoZero"/>
        <c:auto val="1"/>
        <c:lblAlgn val="ctr"/>
        <c:lblOffset val="100"/>
        <c:noMultiLvlLbl val="0"/>
      </c:catAx>
      <c:valAx>
        <c:axId val="293942216"/>
        <c:scaling>
          <c:orientation val="minMax"/>
        </c:scaling>
        <c:delete val="0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crossAx val="2939406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pkland!$A$2</c:f>
              <c:strCache>
                <c:ptCount val="1"/>
                <c:pt idx="0">
                  <c:v>MCALLEN</c:v>
                </c:pt>
              </c:strCache>
            </c:strRef>
          </c:tx>
          <c:invertIfNegative val="0"/>
          <c:cat>
            <c:strRef>
              <c:f>pkland!$B$1:$Q$1</c:f>
              <c:strCache>
                <c:ptCount val="16"/>
                <c:pt idx="0">
                  <c:v>McAllen</c:v>
                </c:pt>
                <c:pt idx="1">
                  <c:v>AVG </c:v>
                </c:pt>
                <c:pt idx="2">
                  <c:v>Dallas</c:v>
                </c:pt>
                <c:pt idx="3">
                  <c:v>Univ Park</c:v>
                </c:pt>
                <c:pt idx="4">
                  <c:v>Austin</c:v>
                </c:pt>
                <c:pt idx="5">
                  <c:v>League City</c:v>
                </c:pt>
                <c:pt idx="6">
                  <c:v>Plano</c:v>
                </c:pt>
                <c:pt idx="7">
                  <c:v>Farmr Bra</c:v>
                </c:pt>
                <c:pt idx="8">
                  <c:v>Burleson</c:v>
                </c:pt>
                <c:pt idx="9">
                  <c:v>San Anton</c:v>
                </c:pt>
                <c:pt idx="10">
                  <c:v>Savannah</c:v>
                </c:pt>
                <c:pt idx="11">
                  <c:v>Olathe, KS</c:v>
                </c:pt>
                <c:pt idx="12">
                  <c:v>Ft Lauderdale</c:v>
                </c:pt>
                <c:pt idx="13">
                  <c:v>Surprise, AZ</c:v>
                </c:pt>
                <c:pt idx="14">
                  <c:v>Peoria, AZ</c:v>
                </c:pt>
                <c:pt idx="15">
                  <c:v>Ced Rpds</c:v>
                </c:pt>
              </c:strCache>
            </c:strRef>
          </c:cat>
          <c:val>
            <c:numRef>
              <c:f>pkland!$B$2:$Q$2</c:f>
              <c:numCache>
                <c:formatCode>General</c:formatCode>
                <c:ptCount val="16"/>
                <c:pt idx="0">
                  <c:v>8</c:v>
                </c:pt>
              </c:numCache>
            </c:numRef>
          </c:val>
        </c:ser>
        <c:ser>
          <c:idx val="1"/>
          <c:order val="1"/>
          <c:tx>
            <c:strRef>
              <c:f>pkland!$A$3</c:f>
              <c:strCache>
                <c:ptCount val="1"/>
                <c:pt idx="0">
                  <c:v>AVG ICMA sim sz</c:v>
                </c:pt>
              </c:strCache>
            </c:strRef>
          </c:tx>
          <c:invertIfNegative val="0"/>
          <c:cat>
            <c:strRef>
              <c:f>pkland!$B$1:$Q$1</c:f>
              <c:strCache>
                <c:ptCount val="16"/>
                <c:pt idx="0">
                  <c:v>McAllen</c:v>
                </c:pt>
                <c:pt idx="1">
                  <c:v>AVG </c:v>
                </c:pt>
                <c:pt idx="2">
                  <c:v>Dallas</c:v>
                </c:pt>
                <c:pt idx="3">
                  <c:v>Univ Park</c:v>
                </c:pt>
                <c:pt idx="4">
                  <c:v>Austin</c:v>
                </c:pt>
                <c:pt idx="5">
                  <c:v>League City</c:v>
                </c:pt>
                <c:pt idx="6">
                  <c:v>Plano</c:v>
                </c:pt>
                <c:pt idx="7">
                  <c:v>Farmr Bra</c:v>
                </c:pt>
                <c:pt idx="8">
                  <c:v>Burleson</c:v>
                </c:pt>
                <c:pt idx="9">
                  <c:v>San Anton</c:v>
                </c:pt>
                <c:pt idx="10">
                  <c:v>Savannah</c:v>
                </c:pt>
                <c:pt idx="11">
                  <c:v>Olathe, KS</c:v>
                </c:pt>
                <c:pt idx="12">
                  <c:v>Ft Lauderdale</c:v>
                </c:pt>
                <c:pt idx="13">
                  <c:v>Surprise, AZ</c:v>
                </c:pt>
                <c:pt idx="14">
                  <c:v>Peoria, AZ</c:v>
                </c:pt>
                <c:pt idx="15">
                  <c:v>Ced Rpds</c:v>
                </c:pt>
              </c:strCache>
            </c:strRef>
          </c:cat>
          <c:val>
            <c:numRef>
              <c:f>pkland!$B$3:$Q$3</c:f>
              <c:numCache>
                <c:formatCode>General</c:formatCode>
                <c:ptCount val="16"/>
                <c:pt idx="1">
                  <c:v>24</c:v>
                </c:pt>
              </c:numCache>
            </c:numRef>
          </c:val>
        </c:ser>
        <c:ser>
          <c:idx val="2"/>
          <c:order val="2"/>
          <c:tx>
            <c:strRef>
              <c:f>pkland!$A$4</c:f>
              <c:strCache>
                <c:ptCount val="1"/>
                <c:pt idx="0">
                  <c:v>Texas cities</c:v>
                </c:pt>
              </c:strCache>
            </c:strRef>
          </c:tx>
          <c:invertIfNegative val="0"/>
          <c:cat>
            <c:strRef>
              <c:f>pkland!$B$1:$Q$1</c:f>
              <c:strCache>
                <c:ptCount val="16"/>
                <c:pt idx="0">
                  <c:v>McAllen</c:v>
                </c:pt>
                <c:pt idx="1">
                  <c:v>AVG </c:v>
                </c:pt>
                <c:pt idx="2">
                  <c:v>Dallas</c:v>
                </c:pt>
                <c:pt idx="3">
                  <c:v>Univ Park</c:v>
                </c:pt>
                <c:pt idx="4">
                  <c:v>Austin</c:v>
                </c:pt>
                <c:pt idx="5">
                  <c:v>League City</c:v>
                </c:pt>
                <c:pt idx="6">
                  <c:v>Plano</c:v>
                </c:pt>
                <c:pt idx="7">
                  <c:v>Farmr Bra</c:v>
                </c:pt>
                <c:pt idx="8">
                  <c:v>Burleson</c:v>
                </c:pt>
                <c:pt idx="9">
                  <c:v>San Anton</c:v>
                </c:pt>
                <c:pt idx="10">
                  <c:v>Savannah</c:v>
                </c:pt>
                <c:pt idx="11">
                  <c:v>Olathe, KS</c:v>
                </c:pt>
                <c:pt idx="12">
                  <c:v>Ft Lauderdale</c:v>
                </c:pt>
                <c:pt idx="13">
                  <c:v>Surprise, AZ</c:v>
                </c:pt>
                <c:pt idx="14">
                  <c:v>Peoria, AZ</c:v>
                </c:pt>
                <c:pt idx="15">
                  <c:v>Ced Rpds</c:v>
                </c:pt>
              </c:strCache>
            </c:strRef>
          </c:cat>
          <c:val>
            <c:numRef>
              <c:f>pkland!$B$4:$Q$4</c:f>
              <c:numCache>
                <c:formatCode>General</c:formatCode>
                <c:ptCount val="16"/>
                <c:pt idx="2">
                  <c:v>19</c:v>
                </c:pt>
                <c:pt idx="3">
                  <c:v>3</c:v>
                </c:pt>
                <c:pt idx="4">
                  <c:v>23</c:v>
                </c:pt>
                <c:pt idx="5">
                  <c:v>7</c:v>
                </c:pt>
                <c:pt idx="6">
                  <c:v>15</c:v>
                </c:pt>
                <c:pt idx="7">
                  <c:v>16</c:v>
                </c:pt>
                <c:pt idx="8">
                  <c:v>12</c:v>
                </c:pt>
                <c:pt idx="9">
                  <c:v>11</c:v>
                </c:pt>
              </c:numCache>
            </c:numRef>
          </c:val>
        </c:ser>
        <c:ser>
          <c:idx val="3"/>
          <c:order val="3"/>
          <c:tx>
            <c:strRef>
              <c:f>pkland!$A$5</c:f>
              <c:strCache>
                <c:ptCount val="1"/>
                <c:pt idx="0">
                  <c:v>Non TX - siimilar sz</c:v>
                </c:pt>
              </c:strCache>
            </c:strRef>
          </c:tx>
          <c:invertIfNegative val="0"/>
          <c:cat>
            <c:strRef>
              <c:f>pkland!$B$1:$Q$1</c:f>
              <c:strCache>
                <c:ptCount val="16"/>
                <c:pt idx="0">
                  <c:v>McAllen</c:v>
                </c:pt>
                <c:pt idx="1">
                  <c:v>AVG </c:v>
                </c:pt>
                <c:pt idx="2">
                  <c:v>Dallas</c:v>
                </c:pt>
                <c:pt idx="3">
                  <c:v>Univ Park</c:v>
                </c:pt>
                <c:pt idx="4">
                  <c:v>Austin</c:v>
                </c:pt>
                <c:pt idx="5">
                  <c:v>League City</c:v>
                </c:pt>
                <c:pt idx="6">
                  <c:v>Plano</c:v>
                </c:pt>
                <c:pt idx="7">
                  <c:v>Farmr Bra</c:v>
                </c:pt>
                <c:pt idx="8">
                  <c:v>Burleson</c:v>
                </c:pt>
                <c:pt idx="9">
                  <c:v>San Anton</c:v>
                </c:pt>
                <c:pt idx="10">
                  <c:v>Savannah</c:v>
                </c:pt>
                <c:pt idx="11">
                  <c:v>Olathe, KS</c:v>
                </c:pt>
                <c:pt idx="12">
                  <c:v>Ft Lauderdale</c:v>
                </c:pt>
                <c:pt idx="13">
                  <c:v>Surprise, AZ</c:v>
                </c:pt>
                <c:pt idx="14">
                  <c:v>Peoria, AZ</c:v>
                </c:pt>
                <c:pt idx="15">
                  <c:v>Ced Rpds</c:v>
                </c:pt>
              </c:strCache>
            </c:strRef>
          </c:cat>
          <c:val>
            <c:numRef>
              <c:f>pkland!$B$5:$Q$5</c:f>
              <c:numCache>
                <c:formatCode>General</c:formatCode>
                <c:ptCount val="16"/>
                <c:pt idx="10">
                  <c:v>11</c:v>
                </c:pt>
                <c:pt idx="11">
                  <c:v>10</c:v>
                </c:pt>
                <c:pt idx="12">
                  <c:v>5</c:v>
                </c:pt>
                <c:pt idx="13">
                  <c:v>3</c:v>
                </c:pt>
                <c:pt idx="14">
                  <c:v>7</c:v>
                </c:pt>
                <c:pt idx="15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3942608"/>
        <c:axId val="292200352"/>
      </c:barChart>
      <c:catAx>
        <c:axId val="293942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92200352"/>
        <c:crosses val="autoZero"/>
        <c:auto val="1"/>
        <c:lblAlgn val="ctr"/>
        <c:lblOffset val="100"/>
        <c:noMultiLvlLbl val="0"/>
      </c:catAx>
      <c:valAx>
        <c:axId val="292200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39426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321741032370952E-2"/>
          <c:y val="5.1400554097404488E-2"/>
          <c:w val="0.66870734908136487"/>
          <c:h val="0.63224919801691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pkland!$A$2</c:f>
              <c:strCache>
                <c:ptCount val="1"/>
                <c:pt idx="0">
                  <c:v>MCALLEN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pkland!$B$1:$Q$1</c:f>
              <c:strCache>
                <c:ptCount val="16"/>
                <c:pt idx="0">
                  <c:v>McAllen</c:v>
                </c:pt>
                <c:pt idx="1">
                  <c:v>AVG </c:v>
                </c:pt>
                <c:pt idx="2">
                  <c:v>Dallas</c:v>
                </c:pt>
                <c:pt idx="3">
                  <c:v>Univ Park</c:v>
                </c:pt>
                <c:pt idx="4">
                  <c:v>Austin</c:v>
                </c:pt>
                <c:pt idx="5">
                  <c:v>League City</c:v>
                </c:pt>
                <c:pt idx="6">
                  <c:v>Plano</c:v>
                </c:pt>
                <c:pt idx="7">
                  <c:v>Farmr Bra</c:v>
                </c:pt>
                <c:pt idx="8">
                  <c:v>Burleson</c:v>
                </c:pt>
                <c:pt idx="9">
                  <c:v>San Anton</c:v>
                </c:pt>
                <c:pt idx="10">
                  <c:v>Savannah</c:v>
                </c:pt>
                <c:pt idx="11">
                  <c:v>Olathe, KS</c:v>
                </c:pt>
                <c:pt idx="12">
                  <c:v>Ft Lauderdale</c:v>
                </c:pt>
                <c:pt idx="13">
                  <c:v>Surprise, AZ</c:v>
                </c:pt>
                <c:pt idx="14">
                  <c:v>Peoria, AZ</c:v>
                </c:pt>
                <c:pt idx="15">
                  <c:v>Ced Rpds</c:v>
                </c:pt>
              </c:strCache>
            </c:strRef>
          </c:cat>
          <c:val>
            <c:numRef>
              <c:f>pkland!$B$2:$Q$2</c:f>
              <c:numCache>
                <c:formatCode>General</c:formatCode>
                <c:ptCount val="16"/>
                <c:pt idx="0">
                  <c:v>8</c:v>
                </c:pt>
              </c:numCache>
            </c:numRef>
          </c:val>
        </c:ser>
        <c:ser>
          <c:idx val="1"/>
          <c:order val="1"/>
          <c:tx>
            <c:strRef>
              <c:f>pkland!$A$3</c:f>
              <c:strCache>
                <c:ptCount val="1"/>
                <c:pt idx="0">
                  <c:v>AVG ICMA sim sz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pkland!$B$1:$Q$1</c:f>
              <c:strCache>
                <c:ptCount val="16"/>
                <c:pt idx="0">
                  <c:v>McAllen</c:v>
                </c:pt>
                <c:pt idx="1">
                  <c:v>AVG </c:v>
                </c:pt>
                <c:pt idx="2">
                  <c:v>Dallas</c:v>
                </c:pt>
                <c:pt idx="3">
                  <c:v>Univ Park</c:v>
                </c:pt>
                <c:pt idx="4">
                  <c:v>Austin</c:v>
                </c:pt>
                <c:pt idx="5">
                  <c:v>League City</c:v>
                </c:pt>
                <c:pt idx="6">
                  <c:v>Plano</c:v>
                </c:pt>
                <c:pt idx="7">
                  <c:v>Farmr Bra</c:v>
                </c:pt>
                <c:pt idx="8">
                  <c:v>Burleson</c:v>
                </c:pt>
                <c:pt idx="9">
                  <c:v>San Anton</c:v>
                </c:pt>
                <c:pt idx="10">
                  <c:v>Savannah</c:v>
                </c:pt>
                <c:pt idx="11">
                  <c:v>Olathe, KS</c:v>
                </c:pt>
                <c:pt idx="12">
                  <c:v>Ft Lauderdale</c:v>
                </c:pt>
                <c:pt idx="13">
                  <c:v>Surprise, AZ</c:v>
                </c:pt>
                <c:pt idx="14">
                  <c:v>Peoria, AZ</c:v>
                </c:pt>
                <c:pt idx="15">
                  <c:v>Ced Rpds</c:v>
                </c:pt>
              </c:strCache>
            </c:strRef>
          </c:cat>
          <c:val>
            <c:numRef>
              <c:f>pkland!$B$3:$Q$3</c:f>
              <c:numCache>
                <c:formatCode>General</c:formatCode>
                <c:ptCount val="16"/>
                <c:pt idx="1">
                  <c:v>24</c:v>
                </c:pt>
              </c:numCache>
            </c:numRef>
          </c:val>
        </c:ser>
        <c:ser>
          <c:idx val="2"/>
          <c:order val="2"/>
          <c:tx>
            <c:strRef>
              <c:f>pkland!$A$4</c:f>
              <c:strCache>
                <c:ptCount val="1"/>
                <c:pt idx="0">
                  <c:v>Texas cities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pkland!$B$1:$Q$1</c:f>
              <c:strCache>
                <c:ptCount val="16"/>
                <c:pt idx="0">
                  <c:v>McAllen</c:v>
                </c:pt>
                <c:pt idx="1">
                  <c:v>AVG </c:v>
                </c:pt>
                <c:pt idx="2">
                  <c:v>Dallas</c:v>
                </c:pt>
                <c:pt idx="3">
                  <c:v>Univ Park</c:v>
                </c:pt>
                <c:pt idx="4">
                  <c:v>Austin</c:v>
                </c:pt>
                <c:pt idx="5">
                  <c:v>League City</c:v>
                </c:pt>
                <c:pt idx="6">
                  <c:v>Plano</c:v>
                </c:pt>
                <c:pt idx="7">
                  <c:v>Farmr Bra</c:v>
                </c:pt>
                <c:pt idx="8">
                  <c:v>Burleson</c:v>
                </c:pt>
                <c:pt idx="9">
                  <c:v>San Anton</c:v>
                </c:pt>
                <c:pt idx="10">
                  <c:v>Savannah</c:v>
                </c:pt>
                <c:pt idx="11">
                  <c:v>Olathe, KS</c:v>
                </c:pt>
                <c:pt idx="12">
                  <c:v>Ft Lauderdale</c:v>
                </c:pt>
                <c:pt idx="13">
                  <c:v>Surprise, AZ</c:v>
                </c:pt>
                <c:pt idx="14">
                  <c:v>Peoria, AZ</c:v>
                </c:pt>
                <c:pt idx="15">
                  <c:v>Ced Rpds</c:v>
                </c:pt>
              </c:strCache>
            </c:strRef>
          </c:cat>
          <c:val>
            <c:numRef>
              <c:f>pkland!$B$4:$Q$4</c:f>
              <c:numCache>
                <c:formatCode>General</c:formatCode>
                <c:ptCount val="16"/>
                <c:pt idx="2">
                  <c:v>19</c:v>
                </c:pt>
                <c:pt idx="3">
                  <c:v>3</c:v>
                </c:pt>
                <c:pt idx="4">
                  <c:v>23</c:v>
                </c:pt>
                <c:pt idx="5">
                  <c:v>7</c:v>
                </c:pt>
                <c:pt idx="6">
                  <c:v>15</c:v>
                </c:pt>
                <c:pt idx="7">
                  <c:v>16</c:v>
                </c:pt>
                <c:pt idx="8">
                  <c:v>12</c:v>
                </c:pt>
                <c:pt idx="9">
                  <c:v>11</c:v>
                </c:pt>
              </c:numCache>
            </c:numRef>
          </c:val>
        </c:ser>
        <c:ser>
          <c:idx val="3"/>
          <c:order val="3"/>
          <c:tx>
            <c:strRef>
              <c:f>pkland!$A$5</c:f>
              <c:strCache>
                <c:ptCount val="1"/>
                <c:pt idx="0">
                  <c:v>Non TX - siimilar sz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pkland!$B$1:$Q$1</c:f>
              <c:strCache>
                <c:ptCount val="16"/>
                <c:pt idx="0">
                  <c:v>McAllen</c:v>
                </c:pt>
                <c:pt idx="1">
                  <c:v>AVG </c:v>
                </c:pt>
                <c:pt idx="2">
                  <c:v>Dallas</c:v>
                </c:pt>
                <c:pt idx="3">
                  <c:v>Univ Park</c:v>
                </c:pt>
                <c:pt idx="4">
                  <c:v>Austin</c:v>
                </c:pt>
                <c:pt idx="5">
                  <c:v>League City</c:v>
                </c:pt>
                <c:pt idx="6">
                  <c:v>Plano</c:v>
                </c:pt>
                <c:pt idx="7">
                  <c:v>Farmr Bra</c:v>
                </c:pt>
                <c:pt idx="8">
                  <c:v>Burleson</c:v>
                </c:pt>
                <c:pt idx="9">
                  <c:v>San Anton</c:v>
                </c:pt>
                <c:pt idx="10">
                  <c:v>Savannah</c:v>
                </c:pt>
                <c:pt idx="11">
                  <c:v>Olathe, KS</c:v>
                </c:pt>
                <c:pt idx="12">
                  <c:v>Ft Lauderdale</c:v>
                </c:pt>
                <c:pt idx="13">
                  <c:v>Surprise, AZ</c:v>
                </c:pt>
                <c:pt idx="14">
                  <c:v>Peoria, AZ</c:v>
                </c:pt>
                <c:pt idx="15">
                  <c:v>Ced Rpds</c:v>
                </c:pt>
              </c:strCache>
            </c:strRef>
          </c:cat>
          <c:val>
            <c:numRef>
              <c:f>pkland!$B$5:$Q$5</c:f>
              <c:numCache>
                <c:formatCode>General</c:formatCode>
                <c:ptCount val="16"/>
                <c:pt idx="10">
                  <c:v>11</c:v>
                </c:pt>
                <c:pt idx="11">
                  <c:v>10</c:v>
                </c:pt>
                <c:pt idx="12">
                  <c:v>5</c:v>
                </c:pt>
                <c:pt idx="13">
                  <c:v>3</c:v>
                </c:pt>
                <c:pt idx="14">
                  <c:v>7</c:v>
                </c:pt>
                <c:pt idx="15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2200744"/>
        <c:axId val="292199176"/>
      </c:barChart>
      <c:catAx>
        <c:axId val="292200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92199176"/>
        <c:crosses val="autoZero"/>
        <c:auto val="1"/>
        <c:lblAlgn val="ctr"/>
        <c:lblOffset val="100"/>
        <c:noMultiLvlLbl val="0"/>
      </c:catAx>
      <c:valAx>
        <c:axId val="29219917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92200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236242344706892"/>
          <c:y val="0.21219524642752996"/>
          <c:w val="0.25097090988626436"/>
          <c:h val="0.4552391367745697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182852143482069E-2"/>
          <c:y val="4.2141294838145271E-2"/>
          <c:w val="0.72764260717410367"/>
          <c:h val="0.696207713619131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'# athl fie'!$A$2</c:f>
              <c:strCache>
                <c:ptCount val="1"/>
                <c:pt idx="0">
                  <c:v>McA # Athl Fields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'# athl fie'!$B$1:$R$1</c:f>
              <c:strCache>
                <c:ptCount val="17"/>
                <c:pt idx="0">
                  <c:v>McAllen</c:v>
                </c:pt>
                <c:pt idx="1">
                  <c:v>Avg our size</c:v>
                </c:pt>
                <c:pt idx="2">
                  <c:v>Austin</c:v>
                </c:pt>
                <c:pt idx="3">
                  <c:v>League City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Burleson</c:v>
                </c:pt>
                <c:pt idx="8">
                  <c:v>San Anton</c:v>
                </c:pt>
                <c:pt idx="9">
                  <c:v>Savannah</c:v>
                </c:pt>
                <c:pt idx="10">
                  <c:v>Olathe, KS</c:v>
                </c:pt>
                <c:pt idx="11">
                  <c:v>Bellevue, WA</c:v>
                </c:pt>
                <c:pt idx="12">
                  <c:v>Surprise, AZ</c:v>
                </c:pt>
                <c:pt idx="13">
                  <c:v>Peoria, AZ</c:v>
                </c:pt>
                <c:pt idx="14">
                  <c:v>Ced Rpds</c:v>
                </c:pt>
                <c:pt idx="15">
                  <c:v>Ft Collins</c:v>
                </c:pt>
                <c:pt idx="16">
                  <c:v>Coumbia MO</c:v>
                </c:pt>
              </c:strCache>
            </c:strRef>
          </c:cat>
          <c:val>
            <c:numRef>
              <c:f>'# athl fie'!$B$2:$R$2</c:f>
              <c:numCache>
                <c:formatCode>General</c:formatCode>
                <c:ptCount val="17"/>
                <c:pt idx="0">
                  <c:v>111</c:v>
                </c:pt>
              </c:numCache>
            </c:numRef>
          </c:val>
        </c:ser>
        <c:ser>
          <c:idx val="1"/>
          <c:order val="1"/>
          <c:tx>
            <c:strRef>
              <c:f>'# athl fie'!$A$3</c:f>
              <c:strCache>
                <c:ptCount val="1"/>
                <c:pt idx="0">
                  <c:v>Avg # ath fields: our size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'# athl fie'!$B$1:$R$1</c:f>
              <c:strCache>
                <c:ptCount val="17"/>
                <c:pt idx="0">
                  <c:v>McAllen</c:v>
                </c:pt>
                <c:pt idx="1">
                  <c:v>Avg our size</c:v>
                </c:pt>
                <c:pt idx="2">
                  <c:v>Austin</c:v>
                </c:pt>
                <c:pt idx="3">
                  <c:v>League City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Burleson</c:v>
                </c:pt>
                <c:pt idx="8">
                  <c:v>San Anton</c:v>
                </c:pt>
                <c:pt idx="9">
                  <c:v>Savannah</c:v>
                </c:pt>
                <c:pt idx="10">
                  <c:v>Olathe, KS</c:v>
                </c:pt>
                <c:pt idx="11">
                  <c:v>Bellevue, WA</c:v>
                </c:pt>
                <c:pt idx="12">
                  <c:v>Surprise, AZ</c:v>
                </c:pt>
                <c:pt idx="13">
                  <c:v>Peoria, AZ</c:v>
                </c:pt>
                <c:pt idx="14">
                  <c:v>Ced Rpds</c:v>
                </c:pt>
                <c:pt idx="15">
                  <c:v>Ft Collins</c:v>
                </c:pt>
                <c:pt idx="16">
                  <c:v>Coumbia MO</c:v>
                </c:pt>
              </c:strCache>
            </c:strRef>
          </c:cat>
          <c:val>
            <c:numRef>
              <c:f>'# athl fie'!$B$3:$R$3</c:f>
              <c:numCache>
                <c:formatCode>General</c:formatCode>
                <c:ptCount val="17"/>
                <c:pt idx="1">
                  <c:v>69</c:v>
                </c:pt>
              </c:numCache>
            </c:numRef>
          </c:val>
        </c:ser>
        <c:ser>
          <c:idx val="2"/>
          <c:order val="2"/>
          <c:tx>
            <c:strRef>
              <c:f>'# athl fie'!$A$4</c:f>
              <c:strCache>
                <c:ptCount val="1"/>
                <c:pt idx="0">
                  <c:v># Athl Fields: TX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'# athl fie'!$B$1:$R$1</c:f>
              <c:strCache>
                <c:ptCount val="17"/>
                <c:pt idx="0">
                  <c:v>McAllen</c:v>
                </c:pt>
                <c:pt idx="1">
                  <c:v>Avg our size</c:v>
                </c:pt>
                <c:pt idx="2">
                  <c:v>Austin</c:v>
                </c:pt>
                <c:pt idx="3">
                  <c:v>League City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Burleson</c:v>
                </c:pt>
                <c:pt idx="8">
                  <c:v>San Anton</c:v>
                </c:pt>
                <c:pt idx="9">
                  <c:v>Savannah</c:v>
                </c:pt>
                <c:pt idx="10">
                  <c:v>Olathe, KS</c:v>
                </c:pt>
                <c:pt idx="11">
                  <c:v>Bellevue, WA</c:v>
                </c:pt>
                <c:pt idx="12">
                  <c:v>Surprise, AZ</c:v>
                </c:pt>
                <c:pt idx="13">
                  <c:v>Peoria, AZ</c:v>
                </c:pt>
                <c:pt idx="14">
                  <c:v>Ced Rpds</c:v>
                </c:pt>
                <c:pt idx="15">
                  <c:v>Ft Collins</c:v>
                </c:pt>
                <c:pt idx="16">
                  <c:v>Coumbia MO</c:v>
                </c:pt>
              </c:strCache>
            </c:strRef>
          </c:cat>
          <c:val>
            <c:numRef>
              <c:f>'# athl fie'!$B$4:$R$4</c:f>
              <c:numCache>
                <c:formatCode>General</c:formatCode>
                <c:ptCount val="17"/>
                <c:pt idx="2">
                  <c:v>175</c:v>
                </c:pt>
                <c:pt idx="3">
                  <c:v>34</c:v>
                </c:pt>
                <c:pt idx="4">
                  <c:v>279</c:v>
                </c:pt>
                <c:pt idx="5">
                  <c:v>197</c:v>
                </c:pt>
                <c:pt idx="6">
                  <c:v>40</c:v>
                </c:pt>
                <c:pt idx="7">
                  <c:v>24</c:v>
                </c:pt>
                <c:pt idx="8">
                  <c:v>285</c:v>
                </c:pt>
              </c:numCache>
            </c:numRef>
          </c:val>
        </c:ser>
        <c:ser>
          <c:idx val="3"/>
          <c:order val="3"/>
          <c:tx>
            <c:strRef>
              <c:f>'# athl fie'!$A$5</c:f>
              <c:strCache>
                <c:ptCount val="1"/>
                <c:pt idx="0">
                  <c:v># Athl Fields: ICMA similar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'# athl fie'!$B$1:$R$1</c:f>
              <c:strCache>
                <c:ptCount val="17"/>
                <c:pt idx="0">
                  <c:v>McAllen</c:v>
                </c:pt>
                <c:pt idx="1">
                  <c:v>Avg our size</c:v>
                </c:pt>
                <c:pt idx="2">
                  <c:v>Austin</c:v>
                </c:pt>
                <c:pt idx="3">
                  <c:v>League City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Burleson</c:v>
                </c:pt>
                <c:pt idx="8">
                  <c:v>San Anton</c:v>
                </c:pt>
                <c:pt idx="9">
                  <c:v>Savannah</c:v>
                </c:pt>
                <c:pt idx="10">
                  <c:v>Olathe, KS</c:v>
                </c:pt>
                <c:pt idx="11">
                  <c:v>Bellevue, WA</c:v>
                </c:pt>
                <c:pt idx="12">
                  <c:v>Surprise, AZ</c:v>
                </c:pt>
                <c:pt idx="13">
                  <c:v>Peoria, AZ</c:v>
                </c:pt>
                <c:pt idx="14">
                  <c:v>Ced Rpds</c:v>
                </c:pt>
                <c:pt idx="15">
                  <c:v>Ft Collins</c:v>
                </c:pt>
                <c:pt idx="16">
                  <c:v>Coumbia MO</c:v>
                </c:pt>
              </c:strCache>
            </c:strRef>
          </c:cat>
          <c:val>
            <c:numRef>
              <c:f>'# athl fie'!$B$5:$R$5</c:f>
              <c:numCache>
                <c:formatCode>General</c:formatCode>
                <c:ptCount val="17"/>
                <c:pt idx="9">
                  <c:v>41</c:v>
                </c:pt>
                <c:pt idx="10">
                  <c:v>60</c:v>
                </c:pt>
                <c:pt idx="11">
                  <c:v>87</c:v>
                </c:pt>
                <c:pt idx="12">
                  <c:v>38</c:v>
                </c:pt>
                <c:pt idx="13">
                  <c:v>74</c:v>
                </c:pt>
                <c:pt idx="14">
                  <c:v>97</c:v>
                </c:pt>
                <c:pt idx="15">
                  <c:v>86</c:v>
                </c:pt>
                <c:pt idx="16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4494152"/>
        <c:axId val="294494544"/>
      </c:barChart>
      <c:catAx>
        <c:axId val="294494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94494544"/>
        <c:crosses val="autoZero"/>
        <c:auto val="1"/>
        <c:lblAlgn val="ctr"/>
        <c:lblOffset val="100"/>
        <c:noMultiLvlLbl val="0"/>
      </c:catAx>
      <c:valAx>
        <c:axId val="29449454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94494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962642169728801"/>
          <c:y val="0.13349154272382621"/>
          <c:w val="0.21370691163604549"/>
          <c:h val="0.6496835812190144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350831146106776E-2"/>
          <c:y val="5.0925925925925923E-2"/>
          <c:w val="0.72137248468941384"/>
          <c:h val="0.710943423738699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'avg $ acre'!$A$2</c:f>
              <c:strCache>
                <c:ptCount val="1"/>
                <c:pt idx="0">
                  <c:v>McAllen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'avg $ acre'!$B$1:$N$1</c:f>
              <c:strCache>
                <c:ptCount val="13"/>
                <c:pt idx="0">
                  <c:v>McAllen</c:v>
                </c:pt>
                <c:pt idx="1">
                  <c:v>ICMA AVG</c:v>
                </c:pt>
                <c:pt idx="2">
                  <c:v>Frmr Bran</c:v>
                </c:pt>
                <c:pt idx="3">
                  <c:v>Dallas</c:v>
                </c:pt>
                <c:pt idx="4">
                  <c:v>San Anton</c:v>
                </c:pt>
                <c:pt idx="5">
                  <c:v>Savannah</c:v>
                </c:pt>
                <c:pt idx="6">
                  <c:v>Ft Collins</c:v>
                </c:pt>
                <c:pt idx="7">
                  <c:v>Bellevue</c:v>
                </c:pt>
                <c:pt idx="8">
                  <c:v>Elk Grov, CA</c:v>
                </c:pt>
                <c:pt idx="9">
                  <c:v>Columbia MO</c:v>
                </c:pt>
                <c:pt idx="10">
                  <c:v>Ced Rpds</c:v>
                </c:pt>
                <c:pt idx="11">
                  <c:v>Surprise AZ</c:v>
                </c:pt>
                <c:pt idx="12">
                  <c:v>Peoria AZ</c:v>
                </c:pt>
              </c:strCache>
            </c:strRef>
          </c:cat>
          <c:val>
            <c:numRef>
              <c:f>'avg $ acre'!$B$2:$N$2</c:f>
              <c:numCache>
                <c:formatCode>General</c:formatCode>
                <c:ptCount val="13"/>
                <c:pt idx="0" formatCode="_(&quot;$&quot;* #,##0_);_(&quot;$&quot;* \(#,##0\);_(&quot;$&quot;* &quot;-&quot;??_);_(@_)">
                  <c:v>4929</c:v>
                </c:pt>
              </c:numCache>
            </c:numRef>
          </c:val>
        </c:ser>
        <c:ser>
          <c:idx val="1"/>
          <c:order val="1"/>
          <c:tx>
            <c:strRef>
              <c:f>'avg $ acre'!$A$3</c:f>
              <c:strCache>
                <c:ptCount val="1"/>
                <c:pt idx="0">
                  <c:v>ICMA avg our size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'avg $ acre'!$B$1:$N$1</c:f>
              <c:strCache>
                <c:ptCount val="13"/>
                <c:pt idx="0">
                  <c:v>McAllen</c:v>
                </c:pt>
                <c:pt idx="1">
                  <c:v>ICMA AVG</c:v>
                </c:pt>
                <c:pt idx="2">
                  <c:v>Frmr Bran</c:v>
                </c:pt>
                <c:pt idx="3">
                  <c:v>Dallas</c:v>
                </c:pt>
                <c:pt idx="4">
                  <c:v>San Anton</c:v>
                </c:pt>
                <c:pt idx="5">
                  <c:v>Savannah</c:v>
                </c:pt>
                <c:pt idx="6">
                  <c:v>Ft Collins</c:v>
                </c:pt>
                <c:pt idx="7">
                  <c:v>Bellevue</c:v>
                </c:pt>
                <c:pt idx="8">
                  <c:v>Elk Grov, CA</c:v>
                </c:pt>
                <c:pt idx="9">
                  <c:v>Columbia MO</c:v>
                </c:pt>
                <c:pt idx="10">
                  <c:v>Ced Rpds</c:v>
                </c:pt>
                <c:pt idx="11">
                  <c:v>Surprise AZ</c:v>
                </c:pt>
                <c:pt idx="12">
                  <c:v>Peoria AZ</c:v>
                </c:pt>
              </c:strCache>
            </c:strRef>
          </c:cat>
          <c:val>
            <c:numRef>
              <c:f>'avg $ acre'!$B$3:$N$3</c:f>
              <c:numCache>
                <c:formatCode>_("$"* #,##0_);_("$"* \(#,##0\);_("$"* "-"??_);_(@_)</c:formatCode>
                <c:ptCount val="13"/>
                <c:pt idx="1">
                  <c:v>2901</c:v>
                </c:pt>
              </c:numCache>
            </c:numRef>
          </c:val>
        </c:ser>
        <c:ser>
          <c:idx val="2"/>
          <c:order val="2"/>
          <c:tx>
            <c:strRef>
              <c:f>'avg $ acre'!$A$4</c:f>
              <c:strCache>
                <c:ptCount val="1"/>
                <c:pt idx="0">
                  <c:v>Texas cities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'avg $ acre'!$B$1:$N$1</c:f>
              <c:strCache>
                <c:ptCount val="13"/>
                <c:pt idx="0">
                  <c:v>McAllen</c:v>
                </c:pt>
                <c:pt idx="1">
                  <c:v>ICMA AVG</c:v>
                </c:pt>
                <c:pt idx="2">
                  <c:v>Frmr Bran</c:v>
                </c:pt>
                <c:pt idx="3">
                  <c:v>Dallas</c:v>
                </c:pt>
                <c:pt idx="4">
                  <c:v>San Anton</c:v>
                </c:pt>
                <c:pt idx="5">
                  <c:v>Savannah</c:v>
                </c:pt>
                <c:pt idx="6">
                  <c:v>Ft Collins</c:v>
                </c:pt>
                <c:pt idx="7">
                  <c:v>Bellevue</c:v>
                </c:pt>
                <c:pt idx="8">
                  <c:v>Elk Grov, CA</c:v>
                </c:pt>
                <c:pt idx="9">
                  <c:v>Columbia MO</c:v>
                </c:pt>
                <c:pt idx="10">
                  <c:v>Ced Rpds</c:v>
                </c:pt>
                <c:pt idx="11">
                  <c:v>Surprise AZ</c:v>
                </c:pt>
                <c:pt idx="12">
                  <c:v>Peoria AZ</c:v>
                </c:pt>
              </c:strCache>
            </c:strRef>
          </c:cat>
          <c:val>
            <c:numRef>
              <c:f>'avg $ acre'!$B$4:$N$4</c:f>
              <c:numCache>
                <c:formatCode>General</c:formatCode>
                <c:ptCount val="13"/>
                <c:pt idx="2" formatCode="_(&quot;$&quot;* #,##0_);_(&quot;$&quot;* \(#,##0\);_(&quot;$&quot;* &quot;-&quot;??_);_(@_)">
                  <c:v>7843</c:v>
                </c:pt>
                <c:pt idx="3" formatCode="_(&quot;$&quot;* #,##0_);_(&quot;$&quot;* \(#,##0\);_(&quot;$&quot;* &quot;-&quot;??_);_(@_)">
                  <c:v>952</c:v>
                </c:pt>
                <c:pt idx="4" formatCode="_(&quot;$&quot;* #,##0_);_(&quot;$&quot;* \(#,##0\);_(&quot;$&quot;* &quot;-&quot;??_);_(@_)">
                  <c:v>1838</c:v>
                </c:pt>
              </c:numCache>
            </c:numRef>
          </c:val>
        </c:ser>
        <c:ser>
          <c:idx val="3"/>
          <c:order val="3"/>
          <c:tx>
            <c:strRef>
              <c:f>'avg $ acre'!$A$5</c:f>
              <c:strCache>
                <c:ptCount val="1"/>
                <c:pt idx="0">
                  <c:v>Other cities - our size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'avg $ acre'!$B$1:$N$1</c:f>
              <c:strCache>
                <c:ptCount val="13"/>
                <c:pt idx="0">
                  <c:v>McAllen</c:v>
                </c:pt>
                <c:pt idx="1">
                  <c:v>ICMA AVG</c:v>
                </c:pt>
                <c:pt idx="2">
                  <c:v>Frmr Bran</c:v>
                </c:pt>
                <c:pt idx="3">
                  <c:v>Dallas</c:v>
                </c:pt>
                <c:pt idx="4">
                  <c:v>San Anton</c:v>
                </c:pt>
                <c:pt idx="5">
                  <c:v>Savannah</c:v>
                </c:pt>
                <c:pt idx="6">
                  <c:v>Ft Collins</c:v>
                </c:pt>
                <c:pt idx="7">
                  <c:v>Bellevue</c:v>
                </c:pt>
                <c:pt idx="8">
                  <c:v>Elk Grov, CA</c:v>
                </c:pt>
                <c:pt idx="9">
                  <c:v>Columbia MO</c:v>
                </c:pt>
                <c:pt idx="10">
                  <c:v>Ced Rpds</c:v>
                </c:pt>
                <c:pt idx="11">
                  <c:v>Surprise AZ</c:v>
                </c:pt>
                <c:pt idx="12">
                  <c:v>Peoria AZ</c:v>
                </c:pt>
              </c:strCache>
            </c:strRef>
          </c:cat>
          <c:val>
            <c:numRef>
              <c:f>'avg $ acre'!$B$5:$N$5</c:f>
              <c:numCache>
                <c:formatCode>General</c:formatCode>
                <c:ptCount val="13"/>
                <c:pt idx="5" formatCode="_(&quot;$&quot;* #,##0_);_(&quot;$&quot;* \(#,##0\);_(&quot;$&quot;* &quot;-&quot;??_);_(@_)">
                  <c:v>2377</c:v>
                </c:pt>
                <c:pt idx="6" formatCode="_(&quot;$&quot;* #,##0_);_(&quot;$&quot;* \(#,##0\);_(&quot;$&quot;* &quot;-&quot;??_);_(@_)">
                  <c:v>2825</c:v>
                </c:pt>
                <c:pt idx="7" formatCode="_(&quot;$&quot;* #,##0_);_(&quot;$&quot;* \(#,##0\);_(&quot;$&quot;* &quot;-&quot;??_);_(@_)">
                  <c:v>2172</c:v>
                </c:pt>
                <c:pt idx="8" formatCode="_(&quot;$&quot;* #,##0_);_(&quot;$&quot;* \(#,##0\);_(&quot;$&quot;* &quot;-&quot;??_);_(@_)">
                  <c:v>203</c:v>
                </c:pt>
                <c:pt idx="9" formatCode="_(&quot;$&quot;* #,##0_);_(&quot;$&quot;* \(#,##0\);_(&quot;$&quot;* &quot;-&quot;??_);_(@_)">
                  <c:v>731</c:v>
                </c:pt>
                <c:pt idx="10" formatCode="_(&quot;$&quot;* #,##0_);_(&quot;$&quot;* \(#,##0\);_(&quot;$&quot;* &quot;-&quot;??_);_(@_)">
                  <c:v>430</c:v>
                </c:pt>
                <c:pt idx="11" formatCode="_(&quot;$&quot;* #,##0_);_(&quot;$&quot;* \(#,##0\);_(&quot;$&quot;* &quot;-&quot;??_);_(@_)">
                  <c:v>6274</c:v>
                </c:pt>
                <c:pt idx="12" formatCode="_(&quot;$&quot;* #,##0_);_(&quot;$&quot;* \(#,##0\);_(&quot;$&quot;* &quot;-&quot;??_);_(@_)">
                  <c:v>3466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4495328"/>
        <c:axId val="294495720"/>
      </c:barChart>
      <c:catAx>
        <c:axId val="294495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94495720"/>
        <c:crosses val="autoZero"/>
        <c:auto val="1"/>
        <c:lblAlgn val="ctr"/>
        <c:lblOffset val="100"/>
        <c:noMultiLvlLbl val="0"/>
      </c:catAx>
      <c:valAx>
        <c:axId val="294495720"/>
        <c:scaling>
          <c:orientation val="minMax"/>
        </c:scaling>
        <c:delete val="1"/>
        <c:axPos val="l"/>
        <c:majorGridlines/>
        <c:numFmt formatCode="_(&quot;$&quot;* #,##0_);_(&quot;$&quot;* \(#,##0\);_(&quot;$&quot;* &quot;-&quot;??_);_(@_)" sourceLinked="1"/>
        <c:majorTickMark val="out"/>
        <c:minorTickMark val="none"/>
        <c:tickLblPos val="none"/>
        <c:crossAx val="2944953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786242344706913"/>
          <c:y val="0.20756561679790031"/>
          <c:w val="0.20547090988626429"/>
          <c:h val="0.524683581219014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39237778204558"/>
          <c:y val="5.1400554097404488E-2"/>
          <c:w val="0.67109105264281055"/>
          <c:h val="0.703631721802692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'P&amp;R exp'!$A$2</c:f>
              <c:strCache>
                <c:ptCount val="1"/>
                <c:pt idx="0">
                  <c:v>McA P&amp;R O&amp;M/000 </c:v>
                </c:pt>
              </c:strCache>
            </c:strRef>
          </c:tx>
          <c:invertIfNegative val="0"/>
          <c:cat>
            <c:strRef>
              <c:f>'P&amp;R exp'!$B$1:$P$1</c:f>
              <c:strCache>
                <c:ptCount val="15"/>
                <c:pt idx="0">
                  <c:v>McAllen</c:v>
                </c:pt>
                <c:pt idx="1">
                  <c:v>ICMA AVG</c:v>
                </c:pt>
                <c:pt idx="2">
                  <c:v>Frmr Bran</c:v>
                </c:pt>
                <c:pt idx="3">
                  <c:v>Buleson</c:v>
                </c:pt>
                <c:pt idx="4">
                  <c:v>Univ Park</c:v>
                </c:pt>
                <c:pt idx="5">
                  <c:v>Dallas</c:v>
                </c:pt>
                <c:pt idx="6">
                  <c:v>San Anton</c:v>
                </c:pt>
                <c:pt idx="7">
                  <c:v>Savannah</c:v>
                </c:pt>
                <c:pt idx="8">
                  <c:v>Bellevue</c:v>
                </c:pt>
                <c:pt idx="9">
                  <c:v>Ft Collins</c:v>
                </c:pt>
                <c:pt idx="10">
                  <c:v>Columbia MO</c:v>
                </c:pt>
                <c:pt idx="11">
                  <c:v>Ced Rpds</c:v>
                </c:pt>
                <c:pt idx="12">
                  <c:v>Surprise AZ</c:v>
                </c:pt>
                <c:pt idx="13">
                  <c:v>Peoria AZ</c:v>
                </c:pt>
                <c:pt idx="14">
                  <c:v>Coral Srings</c:v>
                </c:pt>
              </c:strCache>
            </c:strRef>
          </c:cat>
          <c:val>
            <c:numRef>
              <c:f>'P&amp;R exp'!$B$2:$P$2</c:f>
              <c:numCache>
                <c:formatCode>General</c:formatCode>
                <c:ptCount val="15"/>
                <c:pt idx="0" formatCode="_(&quot;$&quot;* #,##0_);_(&quot;$&quot;* \(#,##0\);_(&quot;$&quot;* &quot;-&quot;??_);_(@_)">
                  <c:v>69693</c:v>
                </c:pt>
              </c:numCache>
            </c:numRef>
          </c:val>
        </c:ser>
        <c:ser>
          <c:idx val="1"/>
          <c:order val="1"/>
          <c:tx>
            <c:strRef>
              <c:f>'P&amp;R exp'!$A$3</c:f>
              <c:strCache>
                <c:ptCount val="1"/>
                <c:pt idx="0">
                  <c:v>ICMA avg our size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'P&amp;R exp'!$B$1:$P$1</c:f>
              <c:strCache>
                <c:ptCount val="15"/>
                <c:pt idx="0">
                  <c:v>McAllen</c:v>
                </c:pt>
                <c:pt idx="1">
                  <c:v>ICMA AVG</c:v>
                </c:pt>
                <c:pt idx="2">
                  <c:v>Frmr Bran</c:v>
                </c:pt>
                <c:pt idx="3">
                  <c:v>Buleson</c:v>
                </c:pt>
                <c:pt idx="4">
                  <c:v>Univ Park</c:v>
                </c:pt>
                <c:pt idx="5">
                  <c:v>Dallas</c:v>
                </c:pt>
                <c:pt idx="6">
                  <c:v>San Anton</c:v>
                </c:pt>
                <c:pt idx="7">
                  <c:v>Savannah</c:v>
                </c:pt>
                <c:pt idx="8">
                  <c:v>Bellevue</c:v>
                </c:pt>
                <c:pt idx="9">
                  <c:v>Ft Collins</c:v>
                </c:pt>
                <c:pt idx="10">
                  <c:v>Columbia MO</c:v>
                </c:pt>
                <c:pt idx="11">
                  <c:v>Ced Rpds</c:v>
                </c:pt>
                <c:pt idx="12">
                  <c:v>Surprise AZ</c:v>
                </c:pt>
                <c:pt idx="13">
                  <c:v>Peoria AZ</c:v>
                </c:pt>
                <c:pt idx="14">
                  <c:v>Coral Srings</c:v>
                </c:pt>
              </c:strCache>
            </c:strRef>
          </c:cat>
          <c:val>
            <c:numRef>
              <c:f>'P&amp;R exp'!$B$3:$P$3</c:f>
              <c:numCache>
                <c:formatCode>_("$"* #,##0_);_("$"* \(#,##0\);_("$"* "-"??_);_(@_)</c:formatCode>
                <c:ptCount val="15"/>
                <c:pt idx="1">
                  <c:v>101771</c:v>
                </c:pt>
              </c:numCache>
            </c:numRef>
          </c:val>
        </c:ser>
        <c:ser>
          <c:idx val="2"/>
          <c:order val="2"/>
          <c:tx>
            <c:strRef>
              <c:f>'P&amp;R exp'!$A$4</c:f>
              <c:strCache>
                <c:ptCount val="1"/>
                <c:pt idx="0">
                  <c:v>Texas cities</c:v>
                </c:pt>
              </c:strCache>
            </c:strRef>
          </c:tx>
          <c:invertIfNegative val="0"/>
          <c:cat>
            <c:strRef>
              <c:f>'P&amp;R exp'!$B$1:$P$1</c:f>
              <c:strCache>
                <c:ptCount val="15"/>
                <c:pt idx="0">
                  <c:v>McAllen</c:v>
                </c:pt>
                <c:pt idx="1">
                  <c:v>ICMA AVG</c:v>
                </c:pt>
                <c:pt idx="2">
                  <c:v>Frmr Bran</c:v>
                </c:pt>
                <c:pt idx="3">
                  <c:v>Buleson</c:v>
                </c:pt>
                <c:pt idx="4">
                  <c:v>Univ Park</c:v>
                </c:pt>
                <c:pt idx="5">
                  <c:v>Dallas</c:v>
                </c:pt>
                <c:pt idx="6">
                  <c:v>San Anton</c:v>
                </c:pt>
                <c:pt idx="7">
                  <c:v>Savannah</c:v>
                </c:pt>
                <c:pt idx="8">
                  <c:v>Bellevue</c:v>
                </c:pt>
                <c:pt idx="9">
                  <c:v>Ft Collins</c:v>
                </c:pt>
                <c:pt idx="10">
                  <c:v>Columbia MO</c:v>
                </c:pt>
                <c:pt idx="11">
                  <c:v>Ced Rpds</c:v>
                </c:pt>
                <c:pt idx="12">
                  <c:v>Surprise AZ</c:v>
                </c:pt>
                <c:pt idx="13">
                  <c:v>Peoria AZ</c:v>
                </c:pt>
                <c:pt idx="14">
                  <c:v>Coral Srings</c:v>
                </c:pt>
              </c:strCache>
            </c:strRef>
          </c:cat>
          <c:val>
            <c:numRef>
              <c:f>'P&amp;R exp'!$B$4:$P$4</c:f>
              <c:numCache>
                <c:formatCode>General</c:formatCode>
                <c:ptCount val="15"/>
                <c:pt idx="2" formatCode="_(&quot;$&quot;* #,##0_);_(&quot;$&quot;* \(#,##0\);_(&quot;$&quot;* &quot;-&quot;??_);_(@_)">
                  <c:v>133939</c:v>
                </c:pt>
                <c:pt idx="3" formatCode="_(&quot;$&quot;* #,##0_);_(&quot;$&quot;* \(#,##0\);_(&quot;$&quot;* &quot;-&quot;??_);_(@_)">
                  <c:v>38535</c:v>
                </c:pt>
                <c:pt idx="4" formatCode="_(&quot;$&quot;* #,##0_);_(&quot;$&quot;* \(#,##0\);_(&quot;$&quot;* &quot;-&quot;??_);_(@_)">
                  <c:v>110233</c:v>
                </c:pt>
                <c:pt idx="5" formatCode="_(&quot;$&quot;* #,##0_);_(&quot;$&quot;* \(#,##0\);_(&quot;$&quot;* &quot;-&quot;??_);_(@_)">
                  <c:v>51296</c:v>
                </c:pt>
                <c:pt idx="6" formatCode="_(&quot;$&quot;* #,##0_);_(&quot;$&quot;* \(#,##0\);_(&quot;$&quot;* &quot;-&quot;??_);_(@_)">
                  <c:v>28319</c:v>
                </c:pt>
              </c:numCache>
            </c:numRef>
          </c:val>
        </c:ser>
        <c:ser>
          <c:idx val="3"/>
          <c:order val="3"/>
          <c:tx>
            <c:strRef>
              <c:f>'P&amp;R exp'!$A$5</c:f>
              <c:strCache>
                <c:ptCount val="1"/>
                <c:pt idx="0">
                  <c:v>Other cities - our size</c:v>
                </c:pt>
              </c:strCache>
            </c:strRef>
          </c:tx>
          <c:invertIfNegative val="0"/>
          <c:cat>
            <c:strRef>
              <c:f>'P&amp;R exp'!$B$1:$P$1</c:f>
              <c:strCache>
                <c:ptCount val="15"/>
                <c:pt idx="0">
                  <c:v>McAllen</c:v>
                </c:pt>
                <c:pt idx="1">
                  <c:v>ICMA AVG</c:v>
                </c:pt>
                <c:pt idx="2">
                  <c:v>Frmr Bran</c:v>
                </c:pt>
                <c:pt idx="3">
                  <c:v>Buleson</c:v>
                </c:pt>
                <c:pt idx="4">
                  <c:v>Univ Park</c:v>
                </c:pt>
                <c:pt idx="5">
                  <c:v>Dallas</c:v>
                </c:pt>
                <c:pt idx="6">
                  <c:v>San Anton</c:v>
                </c:pt>
                <c:pt idx="7">
                  <c:v>Savannah</c:v>
                </c:pt>
                <c:pt idx="8">
                  <c:v>Bellevue</c:v>
                </c:pt>
                <c:pt idx="9">
                  <c:v>Ft Collins</c:v>
                </c:pt>
                <c:pt idx="10">
                  <c:v>Columbia MO</c:v>
                </c:pt>
                <c:pt idx="11">
                  <c:v>Ced Rpds</c:v>
                </c:pt>
                <c:pt idx="12">
                  <c:v>Surprise AZ</c:v>
                </c:pt>
                <c:pt idx="13">
                  <c:v>Peoria AZ</c:v>
                </c:pt>
                <c:pt idx="14">
                  <c:v>Coral Srings</c:v>
                </c:pt>
              </c:strCache>
            </c:strRef>
          </c:cat>
          <c:val>
            <c:numRef>
              <c:f>'P&amp;R exp'!$B$5:$P$5</c:f>
              <c:numCache>
                <c:formatCode>General</c:formatCode>
                <c:ptCount val="15"/>
                <c:pt idx="7" formatCode="_(&quot;$&quot;* #,##0_);_(&quot;$&quot;* \(#,##0\);_(&quot;$&quot;* &quot;-&quot;??_);_(@_)">
                  <c:v>78313</c:v>
                </c:pt>
                <c:pt idx="8" formatCode="_(&quot;$&quot;* #,##0_);_(&quot;$&quot;* \(#,##0\);_(&quot;$&quot;* &quot;-&quot;??_);_(@_)">
                  <c:v>128752</c:v>
                </c:pt>
                <c:pt idx="9" formatCode="_(&quot;$&quot;* #,##0_);_(&quot;$&quot;* \(#,##0\);_(&quot;$&quot;* &quot;-&quot;??_);_(@_)">
                  <c:v>114799</c:v>
                </c:pt>
                <c:pt idx="10" formatCode="_(&quot;$&quot;* #,##0_);_(&quot;$&quot;* \(#,##0\);_(&quot;$&quot;* &quot;-&quot;??_);_(@_)">
                  <c:v>96023</c:v>
                </c:pt>
                <c:pt idx="11" formatCode="_(&quot;$&quot;* #,##0_);_(&quot;$&quot;* \(#,##0\);_(&quot;$&quot;* &quot;-&quot;??_);_(@_)">
                  <c:v>46813</c:v>
                </c:pt>
                <c:pt idx="12" formatCode="_(&quot;$&quot;* #,##0_);_(&quot;$&quot;* \(#,##0\);_(&quot;$&quot;* &quot;-&quot;??_);_(@_)">
                  <c:v>106320</c:v>
                </c:pt>
                <c:pt idx="13" formatCode="_(&quot;$&quot;* #,##0_);_(&quot;$&quot;* \(#,##0\);_(&quot;$&quot;* &quot;-&quot;??_);_(@_)">
                  <c:v>98414</c:v>
                </c:pt>
                <c:pt idx="14" formatCode="_(&quot;$&quot;* #,##0_);_(&quot;$&quot;* \(#,##0\);_(&quot;$&quot;* &quot;-&quot;??_);_(@_)">
                  <c:v>85653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4496504"/>
        <c:axId val="294496896"/>
      </c:barChart>
      <c:catAx>
        <c:axId val="294496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94496896"/>
        <c:crosses val="autoZero"/>
        <c:auto val="1"/>
        <c:lblAlgn val="ctr"/>
        <c:lblOffset val="100"/>
        <c:noMultiLvlLbl val="0"/>
      </c:catAx>
      <c:valAx>
        <c:axId val="294496896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294496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427160019631729"/>
          <c:y val="0.1427508019830854"/>
          <c:w val="0.15906173313701646"/>
          <c:h val="0.6867206182560516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6627296587926513E-2"/>
          <c:y val="5.1400554097404488E-2"/>
          <c:w val="0.74916579177602782"/>
          <c:h val="0.671616724992709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'Comm Perm'!$A$2</c:f>
              <c:strCache>
                <c:ptCount val="1"/>
                <c:pt idx="0">
                  <c:v>McA Comm turnaround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'Comm Perm'!$B$1:$Q$1</c:f>
              <c:strCache>
                <c:ptCount val="16"/>
                <c:pt idx="0">
                  <c:v>McAllen</c:v>
                </c:pt>
                <c:pt idx="1">
                  <c:v>ICMA AVG</c:v>
                </c:pt>
                <c:pt idx="2">
                  <c:v>Austin</c:v>
                </c:pt>
                <c:pt idx="3">
                  <c:v>League City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Burleson</c:v>
                </c:pt>
                <c:pt idx="8">
                  <c:v>San Anton</c:v>
                </c:pt>
                <c:pt idx="9">
                  <c:v>Sugarland</c:v>
                </c:pt>
                <c:pt idx="10">
                  <c:v>Olathe, KS</c:v>
                </c:pt>
                <c:pt idx="11">
                  <c:v>Bellevue, WA</c:v>
                </c:pt>
                <c:pt idx="12">
                  <c:v>Surprise, AZ</c:v>
                </c:pt>
                <c:pt idx="13">
                  <c:v>Ced Rpds</c:v>
                </c:pt>
                <c:pt idx="14">
                  <c:v>Ft Collins</c:v>
                </c:pt>
                <c:pt idx="15">
                  <c:v>Coumbia MO</c:v>
                </c:pt>
              </c:strCache>
            </c:strRef>
          </c:cat>
          <c:val>
            <c:numRef>
              <c:f>'Comm Perm'!$B$2:$Q$2</c:f>
              <c:numCache>
                <c:formatCode>General</c:formatCode>
                <c:ptCount val="16"/>
                <c:pt idx="0">
                  <c:v>22</c:v>
                </c:pt>
              </c:numCache>
            </c:numRef>
          </c:val>
        </c:ser>
        <c:ser>
          <c:idx val="1"/>
          <c:order val="1"/>
          <c:tx>
            <c:strRef>
              <c:f>'Comm Perm'!$A$3</c:f>
              <c:strCache>
                <c:ptCount val="1"/>
                <c:pt idx="0">
                  <c:v>ICMA AVG COMM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'Comm Perm'!$B$1:$Q$1</c:f>
              <c:strCache>
                <c:ptCount val="16"/>
                <c:pt idx="0">
                  <c:v>McAllen</c:v>
                </c:pt>
                <c:pt idx="1">
                  <c:v>ICMA AVG</c:v>
                </c:pt>
                <c:pt idx="2">
                  <c:v>Austin</c:v>
                </c:pt>
                <c:pt idx="3">
                  <c:v>League City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Burleson</c:v>
                </c:pt>
                <c:pt idx="8">
                  <c:v>San Anton</c:v>
                </c:pt>
                <c:pt idx="9">
                  <c:v>Sugarland</c:v>
                </c:pt>
                <c:pt idx="10">
                  <c:v>Olathe, KS</c:v>
                </c:pt>
                <c:pt idx="11">
                  <c:v>Bellevue, WA</c:v>
                </c:pt>
                <c:pt idx="12">
                  <c:v>Surprise, AZ</c:v>
                </c:pt>
                <c:pt idx="13">
                  <c:v>Ced Rpds</c:v>
                </c:pt>
                <c:pt idx="14">
                  <c:v>Ft Collins</c:v>
                </c:pt>
                <c:pt idx="15">
                  <c:v>Coumbia MO</c:v>
                </c:pt>
              </c:strCache>
            </c:strRef>
          </c:cat>
          <c:val>
            <c:numRef>
              <c:f>'Comm Perm'!$B$3:$Q$3</c:f>
              <c:numCache>
                <c:formatCode>General</c:formatCode>
                <c:ptCount val="16"/>
                <c:pt idx="1">
                  <c:v>36</c:v>
                </c:pt>
              </c:numCache>
            </c:numRef>
          </c:val>
        </c:ser>
        <c:ser>
          <c:idx val="2"/>
          <c:order val="2"/>
          <c:tx>
            <c:strRef>
              <c:f>'Comm Perm'!$A$4</c:f>
              <c:strCache>
                <c:ptCount val="1"/>
                <c:pt idx="0">
                  <c:v>Tx cities COMM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'Comm Perm'!$B$1:$Q$1</c:f>
              <c:strCache>
                <c:ptCount val="16"/>
                <c:pt idx="0">
                  <c:v>McAllen</c:v>
                </c:pt>
                <c:pt idx="1">
                  <c:v>ICMA AVG</c:v>
                </c:pt>
                <c:pt idx="2">
                  <c:v>Austin</c:v>
                </c:pt>
                <c:pt idx="3">
                  <c:v>League City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Burleson</c:v>
                </c:pt>
                <c:pt idx="8">
                  <c:v>San Anton</c:v>
                </c:pt>
                <c:pt idx="9">
                  <c:v>Sugarland</c:v>
                </c:pt>
                <c:pt idx="10">
                  <c:v>Olathe, KS</c:v>
                </c:pt>
                <c:pt idx="11">
                  <c:v>Bellevue, WA</c:v>
                </c:pt>
                <c:pt idx="12">
                  <c:v>Surprise, AZ</c:v>
                </c:pt>
                <c:pt idx="13">
                  <c:v>Ced Rpds</c:v>
                </c:pt>
                <c:pt idx="14">
                  <c:v>Ft Collins</c:v>
                </c:pt>
                <c:pt idx="15">
                  <c:v>Coumbia MO</c:v>
                </c:pt>
              </c:strCache>
            </c:strRef>
          </c:cat>
          <c:val>
            <c:numRef>
              <c:f>'Comm Perm'!$B$4:$Q$4</c:f>
              <c:numCache>
                <c:formatCode>General</c:formatCode>
                <c:ptCount val="16"/>
                <c:pt idx="2">
                  <c:v>0</c:v>
                </c:pt>
                <c:pt idx="3">
                  <c:v>5</c:v>
                </c:pt>
                <c:pt idx="4">
                  <c:v>30</c:v>
                </c:pt>
                <c:pt idx="5">
                  <c:v>10</c:v>
                </c:pt>
                <c:pt idx="6">
                  <c:v>17</c:v>
                </c:pt>
                <c:pt idx="7">
                  <c:v>7</c:v>
                </c:pt>
                <c:pt idx="8">
                  <c:v>81</c:v>
                </c:pt>
              </c:numCache>
            </c:numRef>
          </c:val>
        </c:ser>
        <c:ser>
          <c:idx val="3"/>
          <c:order val="3"/>
          <c:tx>
            <c:strRef>
              <c:f>'Comm Perm'!$A$5</c:f>
              <c:strCache>
                <c:ptCount val="1"/>
                <c:pt idx="0">
                  <c:v>Others COMM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'Comm Perm'!$B$1:$Q$1</c:f>
              <c:strCache>
                <c:ptCount val="16"/>
                <c:pt idx="0">
                  <c:v>McAllen</c:v>
                </c:pt>
                <c:pt idx="1">
                  <c:v>ICMA AVG</c:v>
                </c:pt>
                <c:pt idx="2">
                  <c:v>Austin</c:v>
                </c:pt>
                <c:pt idx="3">
                  <c:v>League City</c:v>
                </c:pt>
                <c:pt idx="4">
                  <c:v>Dallas</c:v>
                </c:pt>
                <c:pt idx="5">
                  <c:v>Plano</c:v>
                </c:pt>
                <c:pt idx="6">
                  <c:v>Farmr Bra</c:v>
                </c:pt>
                <c:pt idx="7">
                  <c:v>Burleson</c:v>
                </c:pt>
                <c:pt idx="8">
                  <c:v>San Anton</c:v>
                </c:pt>
                <c:pt idx="9">
                  <c:v>Sugarland</c:v>
                </c:pt>
                <c:pt idx="10">
                  <c:v>Olathe, KS</c:v>
                </c:pt>
                <c:pt idx="11">
                  <c:v>Bellevue, WA</c:v>
                </c:pt>
                <c:pt idx="12">
                  <c:v>Surprise, AZ</c:v>
                </c:pt>
                <c:pt idx="13">
                  <c:v>Ced Rpds</c:v>
                </c:pt>
                <c:pt idx="14">
                  <c:v>Ft Collins</c:v>
                </c:pt>
                <c:pt idx="15">
                  <c:v>Coumbia MO</c:v>
                </c:pt>
              </c:strCache>
            </c:strRef>
          </c:cat>
          <c:val>
            <c:numRef>
              <c:f>'Comm Perm'!$B$5:$Q$5</c:f>
              <c:numCache>
                <c:formatCode>General</c:formatCode>
                <c:ptCount val="16"/>
                <c:pt idx="10">
                  <c:v>48</c:v>
                </c:pt>
                <c:pt idx="11">
                  <c:v>109</c:v>
                </c:pt>
                <c:pt idx="12">
                  <c:v>105</c:v>
                </c:pt>
                <c:pt idx="13">
                  <c:v>10</c:v>
                </c:pt>
                <c:pt idx="14">
                  <c:v>61</c:v>
                </c:pt>
                <c:pt idx="15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4497680"/>
        <c:axId val="292646112"/>
      </c:barChart>
      <c:catAx>
        <c:axId val="294497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92646112"/>
        <c:crosses val="autoZero"/>
        <c:auto val="1"/>
        <c:lblAlgn val="ctr"/>
        <c:lblOffset val="100"/>
        <c:noMultiLvlLbl val="0"/>
      </c:catAx>
      <c:valAx>
        <c:axId val="29264611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94497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912642169728787"/>
          <c:y val="7.3306357538641037E-2"/>
          <c:w val="0.18420691163604558"/>
          <c:h val="0.7932020997375325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77A0E-3BBB-4DA6-BE03-2859E822167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4879-C4C5-40B2-8305-7BAEC5B99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77A0E-3BBB-4DA6-BE03-2859E822167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4879-C4C5-40B2-8305-7BAEC5B99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77A0E-3BBB-4DA6-BE03-2859E822167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4879-C4C5-40B2-8305-7BAEC5B99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77A0E-3BBB-4DA6-BE03-2859E822167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4879-C4C5-40B2-8305-7BAEC5B99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77A0E-3BBB-4DA6-BE03-2859E822167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4879-C4C5-40B2-8305-7BAEC5B99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77A0E-3BBB-4DA6-BE03-2859E822167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4879-C4C5-40B2-8305-7BAEC5B99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77A0E-3BBB-4DA6-BE03-2859E822167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4879-C4C5-40B2-8305-7BAEC5B99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77A0E-3BBB-4DA6-BE03-2859E822167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4879-C4C5-40B2-8305-7BAEC5B99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77A0E-3BBB-4DA6-BE03-2859E822167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4879-C4C5-40B2-8305-7BAEC5B99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77A0E-3BBB-4DA6-BE03-2859E822167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4879-C4C5-40B2-8305-7BAEC5B99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77A0E-3BBB-4DA6-BE03-2859E822167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4879-C4C5-40B2-8305-7BAEC5B99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77A0E-3BBB-4DA6-BE03-2859E822167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B4879-C4C5-40B2-8305-7BAEC5B99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FY 2011-2012 </a:t>
            </a:r>
            <a:br>
              <a:rPr lang="en-US" dirty="0" smtClean="0"/>
            </a:br>
            <a:r>
              <a:rPr lang="en-US" dirty="0" smtClean="0"/>
              <a:t>Performance Highlights</a:t>
            </a:r>
            <a:br>
              <a:rPr lang="en-US" dirty="0" smtClean="0"/>
            </a:br>
            <a:r>
              <a:rPr lang="en-US" dirty="0" smtClean="0"/>
              <a:t>City Commission Budget Wrap-up</a:t>
            </a:r>
            <a:br>
              <a:rPr lang="en-US" dirty="0" smtClean="0"/>
            </a:br>
            <a:r>
              <a:rPr lang="en-US" dirty="0" smtClean="0"/>
              <a:t>September, 2012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Park expenditures per acre: Above average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915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Parks &amp; Rec O&amp;M Exp ($) per 000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0" y="1447800"/>
          <a:ext cx="9144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Parks….cont.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r>
              <a:rPr lang="en-US" dirty="0" smtClean="0"/>
              <a:t>Rec program recovered via fees (non golf, pool, etc): Low (18% vs. 41% </a:t>
            </a:r>
            <a:r>
              <a:rPr lang="en-US" dirty="0" err="1" smtClean="0"/>
              <a:t>avg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Percentage of park maintenance contracted out: Good (21% vs. 19% </a:t>
            </a:r>
            <a:r>
              <a:rPr lang="en-US" dirty="0" err="1" smtClean="0"/>
              <a:t>avg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i="1" dirty="0" smtClean="0"/>
              <a:t>Further study?  Isolate expenditures </a:t>
            </a:r>
            <a:r>
              <a:rPr lang="en-US" i="1" u="sng" dirty="0" smtClean="0"/>
              <a:t>by park</a:t>
            </a:r>
            <a:endParaRPr lang="en-US" i="1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 days to issue COMM Bldg Permit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0" y="1371600"/>
          <a:ext cx="9144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 days to issue RES Bldg Permit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 Dev Plans submitted/# Reviews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371600"/>
          <a:ext cx="93726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 Platted S/D, # Reviews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8382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Possibilities…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i="1" dirty="0" smtClean="0">
                <a:solidFill>
                  <a:srgbClr val="333333"/>
                </a:solidFill>
                <a:latin typeface="Verdana"/>
              </a:rPr>
              <a:t>Our departments confirmed “reviews” with ICMA</a:t>
            </a:r>
          </a:p>
          <a:p>
            <a:pPr marL="514350" indent="-514350">
              <a:buAutoNum type="arabicPeriod"/>
            </a:pPr>
            <a:r>
              <a:rPr lang="en-US" i="1" dirty="0" smtClean="0">
                <a:solidFill>
                  <a:srgbClr val="333333"/>
                </a:solidFill>
                <a:latin typeface="Verdana"/>
              </a:rPr>
              <a:t>Possible:</a:t>
            </a:r>
          </a:p>
          <a:p>
            <a:pPr marL="914400" lvl="1" indent="-514350">
              <a:buAutoNum type="arabicPeriod"/>
            </a:pPr>
            <a:r>
              <a:rPr lang="en-US" i="1" dirty="0" smtClean="0">
                <a:solidFill>
                  <a:srgbClr val="333333"/>
                </a:solidFill>
                <a:latin typeface="Verdana"/>
              </a:rPr>
              <a:t>We accept s/d in pieces – therefore many reviews?</a:t>
            </a:r>
          </a:p>
          <a:p>
            <a:pPr marL="914400" lvl="1" indent="-514350">
              <a:buAutoNum type="arabicPeriod"/>
            </a:pPr>
            <a:r>
              <a:rPr lang="en-US" i="1" dirty="0" smtClean="0">
                <a:solidFill>
                  <a:srgbClr val="333333"/>
                </a:solidFill>
                <a:latin typeface="Verdana"/>
              </a:rPr>
              <a:t>We require plats/s/d too often?</a:t>
            </a:r>
          </a:p>
          <a:p>
            <a:pPr marL="914400" lvl="1" indent="-514350">
              <a:buAutoNum type="arabicPeriod"/>
            </a:pPr>
            <a:r>
              <a:rPr lang="en-US" i="1" dirty="0" smtClean="0">
                <a:solidFill>
                  <a:srgbClr val="333333"/>
                </a:solidFill>
                <a:latin typeface="Verdana"/>
              </a:rPr>
              <a:t>“Process” still has kinks</a:t>
            </a:r>
          </a:p>
          <a:p>
            <a:pPr marL="914400" lvl="1" indent="-514350">
              <a:buNone/>
            </a:pPr>
            <a:endParaRPr lang="en-US" i="1" dirty="0" smtClean="0">
              <a:solidFill>
                <a:srgbClr val="333333"/>
              </a:solidFill>
              <a:latin typeface="Verdana"/>
            </a:endParaRPr>
          </a:p>
          <a:p>
            <a:r>
              <a:rPr lang="en-US" sz="1500" dirty="0" smtClean="0">
                <a:solidFill>
                  <a:srgbClr val="333333"/>
                </a:solidFill>
                <a:latin typeface="Verdana"/>
              </a:rPr>
              <a:t>DEFINITIONS:</a:t>
            </a:r>
          </a:p>
          <a:p>
            <a:r>
              <a:rPr lang="en-US" sz="1500" dirty="0" smtClean="0">
                <a:solidFill>
                  <a:srgbClr val="333333"/>
                </a:solidFill>
                <a:latin typeface="Verdana"/>
              </a:rPr>
              <a:t>Number of Plans. Please include the number of plans that were reviewed. Each plan should count as one,</a:t>
            </a:r>
          </a:p>
          <a:p>
            <a:r>
              <a:rPr lang="en-US" sz="1500" dirty="0" smtClean="0">
                <a:solidFill>
                  <a:srgbClr val="333333"/>
                </a:solidFill>
                <a:latin typeface="Verdana"/>
              </a:rPr>
              <a:t>regardless of how many times the plan was reviewed.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Works (highlights)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“Yard Waste” greatly exceeds State &amp; National norms – but composting is unusually good &amp; diverts much</a:t>
            </a:r>
          </a:p>
          <a:p>
            <a:r>
              <a:rPr lang="en-US" dirty="0" smtClean="0"/>
              <a:t>Recycling rate low – cost/ton very high (dollars generated per ton of recycled product – good)</a:t>
            </a:r>
          </a:p>
          <a:p>
            <a:r>
              <a:rPr lang="en-US" dirty="0" smtClean="0"/>
              <a:t>“Bagged leaves” is the norm</a:t>
            </a:r>
          </a:p>
          <a:p>
            <a:r>
              <a:rPr lang="en-US" dirty="0" smtClean="0"/>
              <a:t>Many/most cities have twice annual large item pick up (“Spring Cleaning”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Highways/Streets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 level of service – street sweeping – but low cost/mile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Hi on number of signal lights repaired – low on response time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Road Rehab is hi per capita – normal per mile (means we have more pavement than norm)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Sworn Officers per 000*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868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*Based upon hours paid, ICMA standards</a:t>
            </a:r>
            <a:endParaRPr lang="en-US" sz="1400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</p:nvPr>
        </p:nvGraphicFramePr>
        <p:xfrm>
          <a:off x="0" y="1447800"/>
          <a:ext cx="9144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Legal;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Low: Gen Liability Claims PAID ($)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Low: 3</a:t>
            </a:r>
            <a:r>
              <a:rPr lang="en-US" baseline="30000" dirty="0" smtClean="0"/>
              <a:t>rd</a:t>
            </a:r>
            <a:r>
              <a:rPr lang="en-US" dirty="0" smtClean="0"/>
              <a:t> party vehicle claims, vehicle accident claims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Hi: Workers comp in Police (almost ½ of all days lost - reason); City overall normal (not excessive payouts in $$)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Procurement (Purchasing)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1"/>
            <a:ext cx="8458200" cy="2285999"/>
          </a:xfrm>
        </p:spPr>
        <p:txBody>
          <a:bodyPr/>
          <a:lstStyle/>
          <a:p>
            <a:r>
              <a:rPr lang="en-US" dirty="0" smtClean="0"/>
              <a:t>LOWEST threshold of Texas cities for items requiring formal bidding process</a:t>
            </a:r>
          </a:p>
          <a:p>
            <a:r>
              <a:rPr lang="en-US" dirty="0" smtClean="0"/>
              <a:t># transactions (through dept.) is high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1910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u="sng" dirty="0" smtClean="0">
                <a:solidFill>
                  <a:schemeClr val="tx2"/>
                </a:solidFill>
              </a:rPr>
              <a:t>Commission Floor	        Formal Bid Req	              # formal comp	           # transact</a:t>
            </a:r>
          </a:p>
          <a:p>
            <a:endParaRPr lang="en-US" dirty="0" smtClean="0"/>
          </a:p>
          <a:p>
            <a:r>
              <a:rPr lang="en-US" dirty="0" smtClean="0"/>
              <a:t>DALLAS		$50K+		$50K+		-			6289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MCALLEN	$25K+		$25K+		371			12580</a:t>
            </a:r>
          </a:p>
          <a:p>
            <a:r>
              <a:rPr lang="en-US" dirty="0" smtClean="0"/>
              <a:t>BURLESON	$3K+		$50K+		26			1206</a:t>
            </a:r>
          </a:p>
          <a:p>
            <a:r>
              <a:rPr lang="en-US" dirty="0" smtClean="0"/>
              <a:t>LEAGUE CTY	$50K+		$50K+		-			1126</a:t>
            </a:r>
          </a:p>
          <a:p>
            <a:r>
              <a:rPr lang="en-US" dirty="0" smtClean="0"/>
              <a:t>FRMRS BRNCH	$50K+		$50K+		15			1124</a:t>
            </a:r>
          </a:p>
          <a:p>
            <a:r>
              <a:rPr lang="en-US" dirty="0" smtClean="0"/>
              <a:t>SAN ANTONIO	$50,001+	$50K+	182					10475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Fleet –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4724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		  </a:t>
            </a:r>
            <a:r>
              <a:rPr lang="en-US" sz="1400" b="1" i="1" u="sng" dirty="0" smtClean="0"/>
              <a:t>AVG AGE VS. %OVER EA. CITY’S POLICY</a:t>
            </a:r>
            <a:r>
              <a:rPr lang="en-US" sz="1400" dirty="0" smtClean="0"/>
              <a:t>		      </a:t>
            </a:r>
            <a:r>
              <a:rPr lang="en-US" sz="1400" b="1" i="1" dirty="0" smtClean="0"/>
              <a:t>##  CARS/AGE  TOTAL</a:t>
            </a:r>
          </a:p>
          <a:p>
            <a:pPr>
              <a:buNone/>
            </a:pPr>
            <a:r>
              <a:rPr lang="en-US" sz="1400" dirty="0" smtClean="0"/>
              <a:t>			</a:t>
            </a:r>
            <a:r>
              <a:rPr lang="en-US" sz="1400" b="1" i="1" u="sng" dirty="0" smtClean="0"/>
              <a:t>POLICE   	FIRE </a:t>
            </a:r>
            <a:r>
              <a:rPr lang="en-US" sz="1400" i="1" u="sng" dirty="0" smtClean="0"/>
              <a:t>  	 </a:t>
            </a:r>
            <a:r>
              <a:rPr lang="en-US" sz="1400" b="1" i="1" u="sng" dirty="0" smtClean="0"/>
              <a:t>SOL WST PKR	LT DUT VEH	   	TOT #VEH’S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MCALLEN		39mo/13%	120mo/19%	  62mo/21%		422/77mo		798</a:t>
            </a:r>
          </a:p>
          <a:p>
            <a:pPr>
              <a:buNone/>
            </a:pPr>
            <a:r>
              <a:rPr lang="en-US" sz="1400" dirty="0" smtClean="0"/>
              <a:t>DALLAS		39mo/1%	--	  88/0%		2185/93mo		4882</a:t>
            </a:r>
          </a:p>
          <a:p>
            <a:pPr>
              <a:buNone/>
            </a:pPr>
            <a:r>
              <a:rPr lang="en-US" sz="1400" dirty="0" smtClean="0"/>
              <a:t>PLANO		42/0%	76/0%	  48/0%		340/81mo		812</a:t>
            </a:r>
          </a:p>
          <a:p>
            <a:pPr>
              <a:buNone/>
            </a:pPr>
            <a:r>
              <a:rPr lang="en-US" sz="1400" dirty="0" smtClean="0"/>
              <a:t>UNIV PARK		40/0%	156/0%	  84/0%		50/63mo		141</a:t>
            </a:r>
          </a:p>
          <a:p>
            <a:pPr>
              <a:buNone/>
            </a:pPr>
            <a:r>
              <a:rPr lang="en-US" sz="1400" dirty="0" smtClean="0"/>
              <a:t>BURLESON		39/11%	98/0%	  --/0%		63/69mo		127</a:t>
            </a:r>
          </a:p>
          <a:p>
            <a:pPr>
              <a:buNone/>
            </a:pPr>
            <a:r>
              <a:rPr lang="en-US" sz="1400" dirty="0" smtClean="0"/>
              <a:t>FRMRS BRAN	26	81	  86/50%		87/87mo		169</a:t>
            </a:r>
          </a:p>
          <a:p>
            <a:pPr>
              <a:buNone/>
            </a:pPr>
            <a:r>
              <a:rPr lang="en-US" sz="1400" dirty="0" smtClean="0"/>
              <a:t>SAN ANTONIO	26/0%	113/2%	  42/0%		1829/52mo		4111</a:t>
            </a:r>
          </a:p>
          <a:p>
            <a:pPr>
              <a:buNone/>
            </a:pPr>
            <a:r>
              <a:rPr lang="en-US" sz="1400" dirty="0" smtClean="0"/>
              <a:t>LEAGUE CITY	36/0%	96/0%	  --/--		165/72mo		329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Police Expenditures per capita: </a:t>
            </a:r>
            <a:br>
              <a:rPr lang="en-US" dirty="0" smtClean="0"/>
            </a:br>
            <a:r>
              <a:rPr lang="en-US" dirty="0" smtClean="0"/>
              <a:t>in NORMAL range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dirty="0" smtClean="0"/>
              <a:t>Other POLICE items…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Average response time: </a:t>
            </a:r>
          </a:p>
          <a:p>
            <a:pPr marL="914400" lvl="1" indent="-514350"/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Better than normal</a:t>
            </a:r>
          </a:p>
          <a:p>
            <a:pPr marL="514350" indent="-514350"/>
            <a:r>
              <a:rPr lang="en-US" dirty="0" smtClean="0"/>
              <a:t>Injury accidents occurring in City</a:t>
            </a:r>
          </a:p>
          <a:p>
            <a:pPr marL="914400" lvl="1" indent="-514350"/>
            <a:r>
              <a:rPr lang="en-US" i="1" dirty="0" smtClean="0">
                <a:solidFill>
                  <a:srgbClr val="C00000"/>
                </a:solidFill>
              </a:rPr>
              <a:t>High </a:t>
            </a:r>
          </a:p>
          <a:p>
            <a:pPr marL="514350" indent="-514350"/>
            <a:r>
              <a:rPr lang="en-US" dirty="0" smtClean="0"/>
              <a:t>Property crimes as % of total</a:t>
            </a:r>
          </a:p>
          <a:p>
            <a:pPr marL="914400" lvl="1" indent="-514350"/>
            <a:r>
              <a:rPr lang="en-US" i="1" dirty="0" smtClean="0">
                <a:solidFill>
                  <a:srgbClr val="C00000"/>
                </a:solidFill>
              </a:rPr>
              <a:t>Quite high</a:t>
            </a:r>
          </a:p>
          <a:p>
            <a:pPr marL="514350" indent="-514350"/>
            <a:r>
              <a:rPr lang="en-US" dirty="0" smtClean="0"/>
              <a:t>Juvenile arrests</a:t>
            </a:r>
          </a:p>
          <a:p>
            <a:pPr marL="914400" lvl="1" indent="-514350"/>
            <a:r>
              <a:rPr lang="en-US" i="1" dirty="0" smtClean="0">
                <a:solidFill>
                  <a:srgbClr val="C00000"/>
                </a:solidFill>
              </a:rPr>
              <a:t>High</a:t>
            </a:r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FIRE Sick leave utilization rates (%) </a:t>
            </a:r>
            <a:br>
              <a:rPr lang="en-US" dirty="0" smtClean="0"/>
            </a:br>
            <a:r>
              <a:rPr lang="en-US" dirty="0" smtClean="0"/>
              <a:t>HIGH – but improving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FIRE: Total “incidents” </a:t>
            </a:r>
            <a:br>
              <a:rPr lang="en-US" dirty="0" smtClean="0"/>
            </a:br>
            <a:r>
              <a:rPr lang="en-US" dirty="0" smtClean="0"/>
              <a:t>lower than average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229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FIRE items…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McAllen ISO rating*:</a:t>
            </a:r>
          </a:p>
          <a:p>
            <a:pPr lvl="1"/>
            <a:r>
              <a:rPr lang="en-US" dirty="0" smtClean="0"/>
              <a:t>Higher than </a:t>
            </a:r>
            <a:r>
              <a:rPr lang="en-US" dirty="0" err="1" smtClean="0"/>
              <a:t>avg</a:t>
            </a:r>
            <a:r>
              <a:rPr lang="en-US" dirty="0" smtClean="0"/>
              <a:t> (4 vs. 2.36)</a:t>
            </a:r>
            <a:endParaRPr lang="en-US" dirty="0"/>
          </a:p>
          <a:p>
            <a:r>
              <a:rPr lang="en-US" dirty="0" smtClean="0"/>
              <a:t>False alarm, permit review &amp; other fees:</a:t>
            </a:r>
          </a:p>
          <a:p>
            <a:pPr lvl="1"/>
            <a:r>
              <a:rPr lang="en-US" dirty="0" smtClean="0"/>
              <a:t>$0 vs. $337k </a:t>
            </a:r>
            <a:r>
              <a:rPr lang="en-US" dirty="0" err="1" smtClean="0"/>
              <a:t>avg</a:t>
            </a:r>
            <a:r>
              <a:rPr lang="en-US" dirty="0" smtClean="0"/>
              <a:t> our size</a:t>
            </a:r>
          </a:p>
          <a:p>
            <a:r>
              <a:rPr lang="en-US" dirty="0" smtClean="0"/>
              <a:t>Non-structure fires </a:t>
            </a:r>
          </a:p>
          <a:p>
            <a:pPr lvl="1"/>
            <a:r>
              <a:rPr lang="en-US" dirty="0" smtClean="0"/>
              <a:t>over 77%</a:t>
            </a:r>
          </a:p>
          <a:p>
            <a:r>
              <a:rPr lang="en-US" dirty="0" smtClean="0"/>
              <a:t>Workers Comp days lost</a:t>
            </a:r>
          </a:p>
          <a:p>
            <a:pPr lvl="1"/>
            <a:r>
              <a:rPr lang="en-US" dirty="0" smtClean="0"/>
              <a:t>Higher than normal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60198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None/>
            </a:pPr>
            <a:r>
              <a:rPr lang="en-US" dirty="0" smtClean="0"/>
              <a:t>*</a:t>
            </a:r>
            <a:r>
              <a:rPr lang="en-US" dirty="0" err="1" smtClean="0"/>
              <a:t>McA</a:t>
            </a:r>
            <a:r>
              <a:rPr lang="en-US" dirty="0" smtClean="0"/>
              <a:t> ISO rating is dated</a:t>
            </a:r>
          </a:p>
          <a:p>
            <a:pPr lvl="1">
              <a:buNone/>
            </a:pPr>
            <a:r>
              <a:rPr lang="en-US" dirty="0" smtClean="0"/>
              <a:t>*State Farm NO LONGER uses ISO rating (newspaper articles note trend away from..)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Park acres (dev &amp; undev) per 000:</a:t>
            </a:r>
            <a:br>
              <a:rPr lang="en-US" dirty="0" smtClean="0"/>
            </a:br>
            <a:r>
              <a:rPr lang="en-US" dirty="0" smtClean="0"/>
              <a:t>Still LOW </a:t>
            </a:r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534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# Athletic Fields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91440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6431</TotalTime>
  <Words>477</Words>
  <Application>Microsoft Office PowerPoint</Application>
  <PresentationFormat>On-screen Show (4:3)</PresentationFormat>
  <Paragraphs>92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Verdana</vt:lpstr>
      <vt:lpstr>Office Theme</vt:lpstr>
      <vt:lpstr>FY 2011-2012  Performance Highlights City Commission Budget Wrap-up September, 2012</vt:lpstr>
      <vt:lpstr>Sworn Officers per 000*</vt:lpstr>
      <vt:lpstr>Police Expenditures per capita:  in NORMAL range</vt:lpstr>
      <vt:lpstr>Other POLICE items…</vt:lpstr>
      <vt:lpstr>FIRE Sick leave utilization rates (%)  HIGH – but improving</vt:lpstr>
      <vt:lpstr>FIRE: Total “incidents”  lower than average</vt:lpstr>
      <vt:lpstr>Other FIRE items…</vt:lpstr>
      <vt:lpstr>Park acres (dev &amp; undev) per 000: Still LOW </vt:lpstr>
      <vt:lpstr># Athletic Fields</vt:lpstr>
      <vt:lpstr>Park expenditures per acre: Above average</vt:lpstr>
      <vt:lpstr>Parks &amp; Rec O&amp;M Exp ($) per 000</vt:lpstr>
      <vt:lpstr>Parks….cont.</vt:lpstr>
      <vt:lpstr># days to issue COMM Bldg Permit</vt:lpstr>
      <vt:lpstr># days to issue RES Bldg Permit</vt:lpstr>
      <vt:lpstr># Dev Plans submitted/# Reviews</vt:lpstr>
      <vt:lpstr># Platted S/D, # Reviews</vt:lpstr>
      <vt:lpstr>Possibilities…</vt:lpstr>
      <vt:lpstr>Public Works (highlights)</vt:lpstr>
      <vt:lpstr>Highways/Streets</vt:lpstr>
      <vt:lpstr>Legal; Risk</vt:lpstr>
      <vt:lpstr>Procurement (Purchasing)</vt:lpstr>
      <vt:lpstr>Fleet – age</vt:lpstr>
    </vt:vector>
  </TitlesOfParts>
  <Company>City of McAllen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mca10852</dc:creator>
  <cp:lastModifiedBy>Greg Townsend</cp:lastModifiedBy>
  <cp:revision>616</cp:revision>
  <dcterms:created xsi:type="dcterms:W3CDTF">2013-08-21T14:47:02Z</dcterms:created>
  <dcterms:modified xsi:type="dcterms:W3CDTF">2014-02-04T17:44:40Z</dcterms:modified>
</cp:coreProperties>
</file>