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66" d="100"/>
          <a:sy n="66" d="100"/>
        </p:scale>
        <p:origin x="-1200" y="-186"/>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2253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253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2253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3872D1B-6479-4768-B8F7-D8F1B85876C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68B71C7-B2A6-4F15-A543-F7936EE52C4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685800" y="1074738"/>
            <a:ext cx="7772400" cy="1470025"/>
          </a:xfrm>
        </p:spPr>
        <p:txBody>
          <a:bodyPr/>
          <a:lstStyle>
            <a:lvl1pPr algn="ctr">
              <a:defRPr/>
            </a:lvl1pPr>
          </a:lstStyle>
          <a:p>
            <a:r>
              <a:rPr lang="en-US" smtClean="0"/>
              <a:t>Click to edit Master title style</a:t>
            </a:r>
            <a:endParaRPr lang="en-US"/>
          </a:p>
        </p:txBody>
      </p:sp>
      <p:sp>
        <p:nvSpPr>
          <p:cNvPr id="24579" name="Rectangle 3"/>
          <p:cNvSpPr>
            <a:spLocks noGrp="1" noChangeArrowheads="1"/>
          </p:cNvSpPr>
          <p:nvPr>
            <p:ph type="subTitle" idx="1"/>
          </p:nvPr>
        </p:nvSpPr>
        <p:spPr>
          <a:xfrm>
            <a:off x="1371600" y="2830513"/>
            <a:ext cx="6400800" cy="1752600"/>
          </a:xfrm>
        </p:spPr>
        <p:txBody>
          <a:bodyPr/>
          <a:lstStyle>
            <a:lvl1pPr marL="0" indent="0" algn="ctr">
              <a:buFontTx/>
              <a:buNone/>
              <a:defRPr/>
            </a:lvl1pPr>
          </a:lstStyle>
          <a:p>
            <a:r>
              <a:rPr lang="en-US" smtClean="0"/>
              <a:t>Click to edit Master subtitle style</a:t>
            </a:r>
            <a:endParaRPr lang="en-US"/>
          </a:p>
        </p:txBody>
      </p:sp>
      <p:sp>
        <p:nvSpPr>
          <p:cNvPr id="24580" name="Rectangle 4"/>
          <p:cNvSpPr>
            <a:spLocks noGrp="1" noChangeArrowheads="1"/>
          </p:cNvSpPr>
          <p:nvPr>
            <p:ph type="dt" sz="half" idx="2"/>
          </p:nvPr>
        </p:nvSpPr>
        <p:spPr/>
        <p:txBody>
          <a:bodyPr/>
          <a:lstStyle>
            <a:lvl1pPr>
              <a:defRPr/>
            </a:lvl1pPr>
          </a:lstStyle>
          <a:p>
            <a:endParaRPr lang="en-US"/>
          </a:p>
        </p:txBody>
      </p:sp>
      <p:sp>
        <p:nvSpPr>
          <p:cNvPr id="24581" name="Rectangle 5"/>
          <p:cNvSpPr>
            <a:spLocks noGrp="1" noChangeArrowheads="1"/>
          </p:cNvSpPr>
          <p:nvPr>
            <p:ph type="ftr" sz="quarter" idx="3"/>
          </p:nvPr>
        </p:nvSpPr>
        <p:spPr/>
        <p:txBody>
          <a:bodyPr/>
          <a:lstStyle>
            <a:lvl1pPr>
              <a:defRPr/>
            </a:lvl1pPr>
          </a:lstStyle>
          <a:p>
            <a:endParaRPr lang="en-US"/>
          </a:p>
        </p:txBody>
      </p:sp>
      <p:sp>
        <p:nvSpPr>
          <p:cNvPr id="24582" name="Rectangle 6"/>
          <p:cNvSpPr>
            <a:spLocks noGrp="1" noChangeArrowheads="1"/>
          </p:cNvSpPr>
          <p:nvPr>
            <p:ph type="sldNum" sz="quarter" idx="4"/>
          </p:nvPr>
        </p:nvSpPr>
        <p:spPr/>
        <p:txBody>
          <a:bodyPr/>
          <a:lstStyle>
            <a:lvl1pPr>
              <a:defRPr/>
            </a:lvl1pPr>
          </a:lstStyle>
          <a:p>
            <a:fld id="{A782EFAA-15AC-4BD5-A6CD-FA8D0309B3E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4021D0-AFC8-487D-B237-E34F048EB16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31050" y="274638"/>
            <a:ext cx="1933575"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25563" y="274638"/>
            <a:ext cx="565308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880F3E-64F7-46B2-B948-D9B6F21B5C3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329843D-48BA-405F-905D-E4D11E4E8A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1710F3B-8D26-4A0E-9F66-5C56C7FA313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25563" y="1600200"/>
            <a:ext cx="379253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0500" y="1600200"/>
            <a:ext cx="37941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D38F594-4FC4-420E-8DE3-9BE567A1BE48}"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C6B6EAD-BB01-4DAF-AE1F-5F2AAB5AD05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73AF84F-A6ED-4015-AE97-C244366FEBE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7808DF9-17FA-4A7E-B747-B5BF9FD0BE3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F9D6990-E218-4348-9BCC-93A64EFD28A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1A83A9C-33FB-4DF9-AB4E-A10A84D3ACB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5563" y="274638"/>
            <a:ext cx="7739062"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325563" y="1600200"/>
            <a:ext cx="7739062"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26081CD-83B0-4FAF-B80E-661CD2BF2B2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cs typeface="Arial" charset="0"/>
        </a:defRPr>
      </a:lvl2pPr>
      <a:lvl3pPr algn="l" rtl="0" eaLnBrk="1" fontAlgn="base" hangingPunct="1">
        <a:spcBef>
          <a:spcPct val="0"/>
        </a:spcBef>
        <a:spcAft>
          <a:spcPct val="0"/>
        </a:spcAft>
        <a:defRPr sz="4400">
          <a:solidFill>
            <a:schemeClr val="tx2"/>
          </a:solidFill>
          <a:latin typeface="Arial" charset="0"/>
          <a:cs typeface="Arial" charset="0"/>
        </a:defRPr>
      </a:lvl3pPr>
      <a:lvl4pPr algn="l" rtl="0" eaLnBrk="1" fontAlgn="base" hangingPunct="1">
        <a:spcBef>
          <a:spcPct val="0"/>
        </a:spcBef>
        <a:spcAft>
          <a:spcPct val="0"/>
        </a:spcAft>
        <a:defRPr sz="4400">
          <a:solidFill>
            <a:schemeClr val="tx2"/>
          </a:solidFill>
          <a:latin typeface="Arial" charset="0"/>
          <a:cs typeface="Arial" charset="0"/>
        </a:defRPr>
      </a:lvl4pPr>
      <a:lvl5pPr algn="l" rtl="0" eaLnBrk="1" fontAlgn="base" hangingPunct="1">
        <a:spcBef>
          <a:spcPct val="0"/>
        </a:spcBef>
        <a:spcAft>
          <a:spcPct val="0"/>
        </a:spcAft>
        <a:defRPr sz="4400">
          <a:solidFill>
            <a:schemeClr val="tx2"/>
          </a:solidFill>
          <a:latin typeface="Arial" charset="0"/>
          <a:cs typeface="Arial" charset="0"/>
        </a:defRPr>
      </a:lvl5pPr>
      <a:lvl6pPr marL="457200" algn="l" rtl="0" eaLnBrk="1" fontAlgn="base" hangingPunct="1">
        <a:spcBef>
          <a:spcPct val="0"/>
        </a:spcBef>
        <a:spcAft>
          <a:spcPct val="0"/>
        </a:spcAft>
        <a:defRPr sz="4400">
          <a:solidFill>
            <a:schemeClr val="tx2"/>
          </a:solidFill>
          <a:latin typeface="Arial" charset="0"/>
          <a:cs typeface="Arial" charset="0"/>
        </a:defRPr>
      </a:lvl6pPr>
      <a:lvl7pPr marL="914400" algn="l" rtl="0" eaLnBrk="1" fontAlgn="base" hangingPunct="1">
        <a:spcBef>
          <a:spcPct val="0"/>
        </a:spcBef>
        <a:spcAft>
          <a:spcPct val="0"/>
        </a:spcAft>
        <a:defRPr sz="4400">
          <a:solidFill>
            <a:schemeClr val="tx2"/>
          </a:solidFill>
          <a:latin typeface="Arial" charset="0"/>
          <a:cs typeface="Arial" charset="0"/>
        </a:defRPr>
      </a:lvl7pPr>
      <a:lvl8pPr marL="1371600" algn="l" rtl="0" eaLnBrk="1" fontAlgn="base" hangingPunct="1">
        <a:spcBef>
          <a:spcPct val="0"/>
        </a:spcBef>
        <a:spcAft>
          <a:spcPct val="0"/>
        </a:spcAft>
        <a:defRPr sz="4400">
          <a:solidFill>
            <a:schemeClr val="tx2"/>
          </a:solidFill>
          <a:latin typeface="Arial" charset="0"/>
          <a:cs typeface="Arial" charset="0"/>
        </a:defRPr>
      </a:lvl8pPr>
      <a:lvl9pPr marL="1828800" algn="l"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mcallen.net/veterans/education/images/veterans/Memorial5.jpg" TargetMode="Externa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usmemorialday.org/backgrnd.html" TargetMode="External"/><Relationship Id="rId2" Type="http://schemas.openxmlformats.org/officeDocument/2006/relationships/hyperlink" Target="http://www1.va.gov/opa/speceven/memday/history.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p:txBody>
          <a:bodyPr/>
          <a:lstStyle/>
          <a:p>
            <a:r>
              <a:rPr lang="en-US" smtClean="0"/>
              <a:t>Memorial Day</a:t>
            </a:r>
            <a:endParaRPr lang="en-US"/>
          </a:p>
        </p:txBody>
      </p:sp>
      <p:sp>
        <p:nvSpPr>
          <p:cNvPr id="25603" name="Rectangle 3"/>
          <p:cNvSpPr>
            <a:spLocks noGrp="1" noChangeArrowheads="1"/>
          </p:cNvSpPr>
          <p:nvPr>
            <p:ph type="subTitle" idx="1"/>
          </p:nvPr>
        </p:nvSpPr>
        <p:spPr/>
        <p:txBody>
          <a:bodyPr/>
          <a:lstStyle/>
          <a:p>
            <a:r>
              <a:rPr lang="en-US" dirty="0" smtClean="0"/>
              <a:t>History and Background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dirty="0" smtClean="0"/>
              <a:t>Civil War</a:t>
            </a:r>
            <a:endParaRPr lang="en-US" dirty="0"/>
          </a:p>
        </p:txBody>
      </p:sp>
      <p:sp>
        <p:nvSpPr>
          <p:cNvPr id="4" name="Content Placeholder 3"/>
          <p:cNvSpPr>
            <a:spLocks noGrp="1"/>
          </p:cNvSpPr>
          <p:nvPr>
            <p:ph sz="half" idx="1"/>
          </p:nvPr>
        </p:nvSpPr>
        <p:spPr/>
        <p:txBody>
          <a:bodyPr/>
          <a:lstStyle/>
          <a:p>
            <a:r>
              <a:rPr lang="en-US" sz="2000" dirty="0" smtClean="0"/>
              <a:t>Also called the War Between the States</a:t>
            </a:r>
          </a:p>
          <a:p>
            <a:r>
              <a:rPr lang="en-US" sz="2000" dirty="0" smtClean="0"/>
              <a:t>War began April 12, 1861</a:t>
            </a:r>
          </a:p>
          <a:p>
            <a:r>
              <a:rPr lang="en-US" sz="2000" dirty="0" smtClean="0"/>
              <a:t>President Abraham Lincoln issued the Emancipation Proclamation  in September 1862 freeing all slaves</a:t>
            </a:r>
          </a:p>
          <a:p>
            <a:r>
              <a:rPr lang="en-US" sz="2000" dirty="0" smtClean="0"/>
              <a:t>War ended when General Robert E. Lee surrendered on April 9,1865</a:t>
            </a:r>
          </a:p>
          <a:p>
            <a:r>
              <a:rPr lang="en-US" sz="2000" dirty="0" smtClean="0"/>
              <a:t>Approximately 620,000 soldiers died during the war</a:t>
            </a:r>
          </a:p>
          <a:p>
            <a:endParaRPr lang="en-US" sz="2000" dirty="0"/>
          </a:p>
        </p:txBody>
      </p:sp>
      <p:pic>
        <p:nvPicPr>
          <p:cNvPr id="4100" name="Picture 4" descr="Image, Source: digital file from b&amp;w film copy neg."/>
          <p:cNvPicPr>
            <a:picLocks noChangeAspect="1" noChangeArrowheads="1"/>
          </p:cNvPicPr>
          <p:nvPr/>
        </p:nvPicPr>
        <p:blipFill>
          <a:blip r:embed="rId2"/>
          <a:srcRect/>
          <a:stretch>
            <a:fillRect/>
          </a:stretch>
        </p:blipFill>
        <p:spPr bwMode="auto">
          <a:xfrm>
            <a:off x="5569839" y="1298448"/>
            <a:ext cx="3128735" cy="4944174"/>
          </a:xfrm>
          <a:prstGeom prst="rect">
            <a:avLst/>
          </a:prstGeom>
          <a:noFill/>
        </p:spPr>
      </p:pic>
      <p:sp>
        <p:nvSpPr>
          <p:cNvPr id="8" name="TextBox 7"/>
          <p:cNvSpPr txBox="1"/>
          <p:nvPr/>
        </p:nvSpPr>
        <p:spPr>
          <a:xfrm>
            <a:off x="5197494" y="6286023"/>
            <a:ext cx="3809056" cy="338554"/>
          </a:xfrm>
          <a:prstGeom prst="rect">
            <a:avLst/>
          </a:prstGeom>
          <a:noFill/>
        </p:spPr>
        <p:txBody>
          <a:bodyPr wrap="none" rtlCol="0">
            <a:spAutoFit/>
          </a:bodyPr>
          <a:lstStyle/>
          <a:p>
            <a:r>
              <a:rPr lang="en-US" sz="800" dirty="0" smtClean="0"/>
              <a:t>Courtesy of the Library of Congress</a:t>
            </a:r>
          </a:p>
          <a:p>
            <a:r>
              <a:rPr lang="en-US" sz="800" dirty="0" smtClean="0"/>
              <a:t>http://memory.loc.gov/master/pnp/cph/3b10000/3b17000/3b17700/3b17751u.tif</a:t>
            </a:r>
            <a:endParaRPr lang="en-US" sz="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Decoration Day</a:t>
            </a:r>
            <a:endParaRPr lang="en-US" dirty="0"/>
          </a:p>
        </p:txBody>
      </p:sp>
      <p:sp>
        <p:nvSpPr>
          <p:cNvPr id="5" name="Content Placeholder 4"/>
          <p:cNvSpPr>
            <a:spLocks noGrp="1"/>
          </p:cNvSpPr>
          <p:nvPr>
            <p:ph sz="half" idx="2"/>
          </p:nvPr>
        </p:nvSpPr>
        <p:spPr>
          <a:xfrm>
            <a:off x="4885900" y="1477368"/>
            <a:ext cx="4087286" cy="4525963"/>
          </a:xfrm>
        </p:spPr>
        <p:txBody>
          <a:bodyPr/>
          <a:lstStyle/>
          <a:p>
            <a:r>
              <a:rPr lang="en-US" sz="2000" dirty="0" smtClean="0"/>
              <a:t>Major General John Logan issued General Order 11 on May 30, 1868</a:t>
            </a:r>
          </a:p>
          <a:p>
            <a:r>
              <a:rPr lang="en-US" sz="2000" dirty="0" smtClean="0"/>
              <a:t>The order called for decorating graves of those that died in the Civil War with flowers</a:t>
            </a:r>
          </a:p>
          <a:p>
            <a:r>
              <a:rPr lang="en-US" sz="2000" dirty="0" smtClean="0"/>
              <a:t>The holiday continued to grow and be celebrated throughout the nation</a:t>
            </a:r>
          </a:p>
          <a:p>
            <a:r>
              <a:rPr lang="en-US" sz="2000" dirty="0" smtClean="0"/>
              <a:t>After World War I, the holiday was expanded to include all service members that had died in all the wars and conflicts of our nation</a:t>
            </a:r>
            <a:endParaRPr lang="en-US" sz="2000" dirty="0"/>
          </a:p>
        </p:txBody>
      </p:sp>
      <p:pic>
        <p:nvPicPr>
          <p:cNvPr id="2050" name="Picture 2" descr="Image, Source: digital file from original negative"/>
          <p:cNvPicPr>
            <a:picLocks noChangeAspect="1" noChangeArrowheads="1"/>
          </p:cNvPicPr>
          <p:nvPr/>
        </p:nvPicPr>
        <p:blipFill>
          <a:blip r:embed="rId2"/>
          <a:srcRect/>
          <a:stretch>
            <a:fillRect/>
          </a:stretch>
        </p:blipFill>
        <p:spPr bwMode="auto">
          <a:xfrm>
            <a:off x="801120" y="2186561"/>
            <a:ext cx="4066158" cy="2986086"/>
          </a:xfrm>
          <a:prstGeom prst="rect">
            <a:avLst/>
          </a:prstGeom>
          <a:noFill/>
        </p:spPr>
      </p:pic>
      <p:sp>
        <p:nvSpPr>
          <p:cNvPr id="7" name="TextBox 6"/>
          <p:cNvSpPr txBox="1"/>
          <p:nvPr/>
        </p:nvSpPr>
        <p:spPr>
          <a:xfrm>
            <a:off x="1524040" y="5221224"/>
            <a:ext cx="2775119" cy="338554"/>
          </a:xfrm>
          <a:prstGeom prst="rect">
            <a:avLst/>
          </a:prstGeom>
          <a:noFill/>
        </p:spPr>
        <p:txBody>
          <a:bodyPr wrap="none" rtlCol="0">
            <a:spAutoFit/>
          </a:bodyPr>
          <a:lstStyle/>
          <a:p>
            <a:r>
              <a:rPr lang="en-US" sz="800" dirty="0" smtClean="0"/>
              <a:t>Courtesy of the Library of Congress</a:t>
            </a:r>
          </a:p>
          <a:p>
            <a:r>
              <a:rPr lang="en-US" sz="800" dirty="0" smtClean="0"/>
              <a:t>http://memory.loc.gov/service/pnp/hec/06300/06301v.jpg</a:t>
            </a:r>
            <a:endParaRPr lang="en-US" sz="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a:t>
            </a:r>
            <a:endParaRPr lang="en-US" dirty="0"/>
          </a:p>
        </p:txBody>
      </p:sp>
      <p:sp>
        <p:nvSpPr>
          <p:cNvPr id="3" name="Content Placeholder 2"/>
          <p:cNvSpPr>
            <a:spLocks noGrp="1"/>
          </p:cNvSpPr>
          <p:nvPr>
            <p:ph sz="half" idx="1"/>
          </p:nvPr>
        </p:nvSpPr>
        <p:spPr/>
        <p:txBody>
          <a:bodyPr/>
          <a:lstStyle/>
          <a:p>
            <a:pPr marL="0" indent="0">
              <a:buNone/>
            </a:pPr>
            <a:r>
              <a:rPr lang="en-US" sz="2000" dirty="0" smtClean="0"/>
              <a:t>“We should guard their graves with sacred vigilance. ... Let pleasant paths invite the coming and going of reverent visitors and fond mourners. Let no neglect, no ravages of time, testify to the present or to the coming generations that we have forgotten as a people the cost of a free and undivided republic.”</a:t>
            </a:r>
          </a:p>
          <a:p>
            <a:pPr>
              <a:buNone/>
            </a:pPr>
            <a:endParaRPr lang="en-US" sz="2000" dirty="0" smtClean="0"/>
          </a:p>
          <a:p>
            <a:pPr>
              <a:buNone/>
            </a:pPr>
            <a:r>
              <a:rPr lang="en-US" sz="1800" dirty="0" smtClean="0"/>
              <a:t>Major General John Logan</a:t>
            </a:r>
          </a:p>
          <a:p>
            <a:pPr>
              <a:buNone/>
            </a:pPr>
            <a:r>
              <a:rPr lang="en-US" sz="1800" dirty="0" smtClean="0"/>
              <a:t>Grand Army of the Republic</a:t>
            </a:r>
          </a:p>
          <a:p>
            <a:pPr>
              <a:buNone/>
            </a:pPr>
            <a:r>
              <a:rPr lang="en-US" sz="1800" dirty="0" smtClean="0"/>
              <a:t>May 5, 1868</a:t>
            </a:r>
            <a:endParaRPr lang="en-US" sz="1800" dirty="0"/>
          </a:p>
        </p:txBody>
      </p:sp>
      <p:sp>
        <p:nvSpPr>
          <p:cNvPr id="6" name="TextBox 5"/>
          <p:cNvSpPr txBox="1"/>
          <p:nvPr/>
        </p:nvSpPr>
        <p:spPr>
          <a:xfrm>
            <a:off x="5708829" y="5941543"/>
            <a:ext cx="2906565" cy="338554"/>
          </a:xfrm>
          <a:prstGeom prst="rect">
            <a:avLst/>
          </a:prstGeom>
          <a:noFill/>
        </p:spPr>
        <p:txBody>
          <a:bodyPr wrap="none" rtlCol="0">
            <a:spAutoFit/>
          </a:bodyPr>
          <a:lstStyle/>
          <a:p>
            <a:r>
              <a:rPr lang="en-US" sz="800" dirty="0" smtClean="0"/>
              <a:t>Courtesy of  the  Library of Congress</a:t>
            </a:r>
          </a:p>
          <a:p>
            <a:r>
              <a:rPr lang="en-US" sz="800" dirty="0" smtClean="0"/>
              <a:t>http://memory.loc.gov/service/pnp/cwpbh/01200/01220v.jpg</a:t>
            </a:r>
            <a:endParaRPr lang="en-US" sz="800" dirty="0"/>
          </a:p>
        </p:txBody>
      </p:sp>
      <p:pic>
        <p:nvPicPr>
          <p:cNvPr id="1030" name="Picture 6" descr="Image, Source: digital file from original neg."/>
          <p:cNvPicPr>
            <a:picLocks noChangeAspect="1" noChangeArrowheads="1"/>
          </p:cNvPicPr>
          <p:nvPr/>
        </p:nvPicPr>
        <p:blipFill>
          <a:blip r:embed="rId2"/>
          <a:srcRect/>
          <a:stretch>
            <a:fillRect/>
          </a:stretch>
        </p:blipFill>
        <p:spPr bwMode="auto">
          <a:xfrm>
            <a:off x="5124313" y="1367121"/>
            <a:ext cx="3688683" cy="450526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Memorial Day</a:t>
            </a:r>
            <a:endParaRPr lang="en-US" dirty="0"/>
          </a:p>
        </p:txBody>
      </p:sp>
      <p:sp>
        <p:nvSpPr>
          <p:cNvPr id="4" name="Content Placeholder 3"/>
          <p:cNvSpPr>
            <a:spLocks noGrp="1"/>
          </p:cNvSpPr>
          <p:nvPr>
            <p:ph sz="half" idx="2"/>
          </p:nvPr>
        </p:nvSpPr>
        <p:spPr>
          <a:xfrm>
            <a:off x="5270500" y="1368184"/>
            <a:ext cx="3794125" cy="4525963"/>
          </a:xfrm>
        </p:spPr>
        <p:txBody>
          <a:bodyPr/>
          <a:lstStyle/>
          <a:p>
            <a:r>
              <a:rPr lang="en-US" sz="2000" dirty="0" smtClean="0"/>
              <a:t>Celebrated on May 30</a:t>
            </a:r>
            <a:r>
              <a:rPr lang="en-US" sz="2000" baseline="30000" dirty="0" smtClean="0"/>
              <a:t>th</a:t>
            </a:r>
            <a:r>
              <a:rPr lang="en-US" sz="2000" dirty="0" smtClean="0"/>
              <a:t> until Congress declared it a national holiday in 1971</a:t>
            </a:r>
          </a:p>
          <a:p>
            <a:r>
              <a:rPr lang="en-US" sz="2000" dirty="0" smtClean="0"/>
              <a:t>Memorial Day was then set to be held on the last Monday in May</a:t>
            </a:r>
          </a:p>
          <a:p>
            <a:r>
              <a:rPr lang="en-US" sz="2000" dirty="0" smtClean="0"/>
              <a:t>Congress passed the National Moment of Remembrance Act in 2000 which encourages all Americans to pause for a minute of silence at 3pm on Memorial Day to remember and honor those that died in service to our country</a:t>
            </a:r>
            <a:endParaRPr lang="en-US" sz="2000" dirty="0"/>
          </a:p>
        </p:txBody>
      </p:sp>
      <p:pic>
        <p:nvPicPr>
          <p:cNvPr id="2050" name="Picture 2" descr="http://www.mcallen.net/veterans/education/images/veterans/Memorial5.jpg">
            <a:hlinkClick r:id="rId2"/>
          </p:cNvPr>
          <p:cNvPicPr>
            <a:picLocks noChangeAspect="1" noChangeArrowheads="1"/>
          </p:cNvPicPr>
          <p:nvPr/>
        </p:nvPicPr>
        <p:blipFill>
          <a:blip r:embed="rId3"/>
          <a:srcRect/>
          <a:stretch>
            <a:fillRect/>
          </a:stretch>
        </p:blipFill>
        <p:spPr bwMode="auto">
          <a:xfrm>
            <a:off x="798285" y="2089856"/>
            <a:ext cx="4352377" cy="2910653"/>
          </a:xfrm>
          <a:prstGeom prst="rect">
            <a:avLst/>
          </a:prstGeom>
          <a:noFill/>
        </p:spPr>
      </p:pic>
      <p:sp>
        <p:nvSpPr>
          <p:cNvPr id="6" name="TextBox 5"/>
          <p:cNvSpPr txBox="1"/>
          <p:nvPr/>
        </p:nvSpPr>
        <p:spPr>
          <a:xfrm>
            <a:off x="1451470" y="5105112"/>
            <a:ext cx="2965877" cy="338554"/>
          </a:xfrm>
          <a:prstGeom prst="rect">
            <a:avLst/>
          </a:prstGeom>
          <a:noFill/>
        </p:spPr>
        <p:txBody>
          <a:bodyPr wrap="none" rtlCol="0">
            <a:spAutoFit/>
          </a:bodyPr>
          <a:lstStyle/>
          <a:p>
            <a:r>
              <a:rPr lang="en-US" sz="800" dirty="0" smtClean="0"/>
              <a:t>Courtesy of the Veterans War Memorial Foundation of Texas</a:t>
            </a:r>
          </a:p>
          <a:p>
            <a:r>
              <a:rPr lang="en-US" sz="800" dirty="0" smtClean="0"/>
              <a:t>http://www.mcallen.net/veterans/default.aspx</a:t>
            </a:r>
            <a:endParaRPr lang="en-US" sz="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Memorial Day Traditions</a:t>
            </a:r>
            <a:endParaRPr lang="en-US" dirty="0"/>
          </a:p>
        </p:txBody>
      </p:sp>
      <p:sp>
        <p:nvSpPr>
          <p:cNvPr id="3" name="Content Placeholder 2"/>
          <p:cNvSpPr>
            <a:spLocks noGrp="1"/>
          </p:cNvSpPr>
          <p:nvPr>
            <p:ph sz="half" idx="1"/>
          </p:nvPr>
        </p:nvSpPr>
        <p:spPr>
          <a:xfrm>
            <a:off x="1122367" y="1411518"/>
            <a:ext cx="3792537" cy="4525963"/>
          </a:xfrm>
        </p:spPr>
        <p:txBody>
          <a:bodyPr/>
          <a:lstStyle/>
          <a:p>
            <a:r>
              <a:rPr lang="en-US" sz="2400" dirty="0" smtClean="0"/>
              <a:t>Visiting cemeteries and placing small American flags on each veterans gravesite</a:t>
            </a:r>
          </a:p>
          <a:p>
            <a:r>
              <a:rPr lang="en-US" sz="2400" dirty="0" smtClean="0"/>
              <a:t>Displaying the U.S. flag at half-staff until noon</a:t>
            </a:r>
          </a:p>
          <a:p>
            <a:r>
              <a:rPr lang="en-US" sz="2400" dirty="0" smtClean="0"/>
              <a:t>A moment of silence at 3 pm local time to remember and honor the fallen</a:t>
            </a:r>
          </a:p>
          <a:p>
            <a:r>
              <a:rPr lang="en-US" sz="2400" dirty="0" smtClean="0"/>
              <a:t>Memorial Day Parades</a:t>
            </a:r>
          </a:p>
          <a:p>
            <a:r>
              <a:rPr lang="en-US" sz="2400" dirty="0" smtClean="0"/>
              <a:t>Wearing of poppy flowers </a:t>
            </a:r>
          </a:p>
        </p:txBody>
      </p:sp>
      <p:pic>
        <p:nvPicPr>
          <p:cNvPr id="20482" name="Picture 2" descr="http://www.mcallen.net/veterans/education/images/veterans/Memorial6.jpg"/>
          <p:cNvPicPr>
            <a:picLocks noChangeAspect="1" noChangeArrowheads="1"/>
          </p:cNvPicPr>
          <p:nvPr/>
        </p:nvPicPr>
        <p:blipFill>
          <a:blip r:embed="rId2"/>
          <a:srcRect/>
          <a:stretch>
            <a:fillRect/>
          </a:stretch>
        </p:blipFill>
        <p:spPr bwMode="auto">
          <a:xfrm>
            <a:off x="5007429" y="2407701"/>
            <a:ext cx="3885746" cy="2598593"/>
          </a:xfrm>
          <a:prstGeom prst="rect">
            <a:avLst/>
          </a:prstGeom>
          <a:noFill/>
        </p:spPr>
      </p:pic>
      <p:sp>
        <p:nvSpPr>
          <p:cNvPr id="6" name="TextBox 5"/>
          <p:cNvSpPr txBox="1"/>
          <p:nvPr/>
        </p:nvSpPr>
        <p:spPr>
          <a:xfrm>
            <a:off x="5442899" y="5061569"/>
            <a:ext cx="2965877" cy="338554"/>
          </a:xfrm>
          <a:prstGeom prst="rect">
            <a:avLst/>
          </a:prstGeom>
          <a:noFill/>
        </p:spPr>
        <p:txBody>
          <a:bodyPr wrap="none" rtlCol="0">
            <a:spAutoFit/>
          </a:bodyPr>
          <a:lstStyle/>
          <a:p>
            <a:r>
              <a:rPr lang="en-US" sz="800" dirty="0" smtClean="0"/>
              <a:t>Courtesy of the Veterans War Memorial Foundation of Texas</a:t>
            </a:r>
          </a:p>
          <a:p>
            <a:r>
              <a:rPr lang="en-US" sz="800" dirty="0" smtClean="0"/>
              <a:t>http://www.mcallen.net/veterans/default.aspx</a:t>
            </a:r>
            <a:endParaRPr lang="en-US" sz="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Poem</a:t>
            </a:r>
            <a:endParaRPr lang="en-US" dirty="0"/>
          </a:p>
        </p:txBody>
      </p:sp>
      <p:sp>
        <p:nvSpPr>
          <p:cNvPr id="3" name="Content Placeholder 2"/>
          <p:cNvSpPr>
            <a:spLocks noGrp="1"/>
          </p:cNvSpPr>
          <p:nvPr>
            <p:ph sz="half" idx="1"/>
          </p:nvPr>
        </p:nvSpPr>
        <p:spPr>
          <a:xfrm>
            <a:off x="1325563" y="1600200"/>
            <a:ext cx="5568723" cy="4525963"/>
          </a:xfrm>
        </p:spPr>
        <p:txBody>
          <a:bodyPr/>
          <a:lstStyle/>
          <a:p>
            <a:pPr marL="0" indent="0">
              <a:buNone/>
            </a:pPr>
            <a:r>
              <a:rPr lang="en-US" sz="2400" dirty="0" smtClean="0"/>
              <a:t>“The muffled drum's sad roll has beat</a:t>
            </a:r>
          </a:p>
          <a:p>
            <a:pPr marL="0" indent="0">
              <a:buNone/>
            </a:pPr>
            <a:r>
              <a:rPr lang="en-US" sz="2400" dirty="0" smtClean="0"/>
              <a:t>The soldier's last Tattoo;</a:t>
            </a:r>
          </a:p>
          <a:p>
            <a:pPr marL="0" indent="0">
              <a:buNone/>
            </a:pPr>
            <a:r>
              <a:rPr lang="en-US" sz="2400" dirty="0" smtClean="0"/>
              <a:t>No more on life's parade shall meet</a:t>
            </a:r>
          </a:p>
          <a:p>
            <a:pPr marL="0" indent="0">
              <a:buNone/>
            </a:pPr>
            <a:r>
              <a:rPr lang="en-US" sz="2400" dirty="0" smtClean="0"/>
              <a:t>That brave and fallen few.</a:t>
            </a:r>
          </a:p>
          <a:p>
            <a:pPr marL="0" indent="0">
              <a:buNone/>
            </a:pPr>
            <a:r>
              <a:rPr lang="en-US" sz="2400" dirty="0" smtClean="0"/>
              <a:t>On Fame's eternal camping ground</a:t>
            </a:r>
          </a:p>
          <a:p>
            <a:pPr marL="0" indent="0">
              <a:buNone/>
            </a:pPr>
            <a:r>
              <a:rPr lang="en-US" sz="2400" dirty="0" smtClean="0"/>
              <a:t>Their silent tents are spread,</a:t>
            </a:r>
          </a:p>
          <a:p>
            <a:pPr marL="0" indent="0">
              <a:buNone/>
            </a:pPr>
            <a:r>
              <a:rPr lang="en-US" sz="2400" dirty="0" smtClean="0"/>
              <a:t>And glory guards, with solemn round</a:t>
            </a:r>
          </a:p>
          <a:p>
            <a:pPr marL="0" indent="0">
              <a:buNone/>
            </a:pPr>
            <a:r>
              <a:rPr lang="en-US" sz="2400" dirty="0" smtClean="0"/>
              <a:t>The bivouac of the dead.”</a:t>
            </a:r>
          </a:p>
          <a:p>
            <a:pPr marL="0" indent="0">
              <a:buNone/>
            </a:pPr>
            <a:endParaRPr lang="en-US" sz="2400" dirty="0" smtClean="0"/>
          </a:p>
          <a:p>
            <a:pPr marL="0" indent="0">
              <a:buNone/>
            </a:pPr>
            <a:r>
              <a:rPr lang="en-US" sz="2400" dirty="0" smtClean="0"/>
              <a:t>"THE BIVOUAC OF THE DEAD"</a:t>
            </a:r>
          </a:p>
          <a:p>
            <a:pPr marL="0" indent="0">
              <a:buNone/>
            </a:pPr>
            <a:r>
              <a:rPr lang="en-US" sz="2400" dirty="0" smtClean="0"/>
              <a:t>by Theodore O'Hara, 1847</a:t>
            </a:r>
            <a:endParaRPr lang="en-US" sz="2400" dirty="0"/>
          </a:p>
        </p:txBody>
      </p:sp>
      <p:pic>
        <p:nvPicPr>
          <p:cNvPr id="1026" name="Picture 2" descr="http://www.cem.va.gov/cem/images/ohara.jpg"/>
          <p:cNvPicPr>
            <a:picLocks noChangeAspect="1" noChangeArrowheads="1"/>
          </p:cNvPicPr>
          <p:nvPr/>
        </p:nvPicPr>
        <p:blipFill>
          <a:blip r:embed="rId2"/>
          <a:srcRect/>
          <a:stretch>
            <a:fillRect/>
          </a:stretch>
        </p:blipFill>
        <p:spPr bwMode="auto">
          <a:xfrm>
            <a:off x="6609442" y="2084161"/>
            <a:ext cx="2265819" cy="3024868"/>
          </a:xfrm>
          <a:prstGeom prst="rect">
            <a:avLst/>
          </a:prstGeom>
          <a:noFill/>
        </p:spPr>
      </p:pic>
      <p:sp>
        <p:nvSpPr>
          <p:cNvPr id="6" name="TextBox 5"/>
          <p:cNvSpPr txBox="1"/>
          <p:nvPr/>
        </p:nvSpPr>
        <p:spPr>
          <a:xfrm>
            <a:off x="6492481" y="5090597"/>
            <a:ext cx="2560316" cy="338554"/>
          </a:xfrm>
          <a:prstGeom prst="rect">
            <a:avLst/>
          </a:prstGeom>
          <a:noFill/>
        </p:spPr>
        <p:txBody>
          <a:bodyPr wrap="none" rtlCol="0">
            <a:spAutoFit/>
          </a:bodyPr>
          <a:lstStyle/>
          <a:p>
            <a:r>
              <a:rPr lang="en-US" sz="800" dirty="0" smtClean="0"/>
              <a:t>Courtesy of the U.S. Department of Veterans Affairs</a:t>
            </a:r>
          </a:p>
          <a:p>
            <a:r>
              <a:rPr lang="en-US" sz="800" dirty="0" smtClean="0"/>
              <a:t>http://www.cem.va.gov/images/ohara.jpg</a:t>
            </a:r>
            <a:endParaRPr lang="en-US" sz="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sz="2400" dirty="0" smtClean="0"/>
              <a:t>United States Department of Veterans Affairs - Memorial Day Background</a:t>
            </a:r>
          </a:p>
          <a:p>
            <a:pPr>
              <a:buNone/>
            </a:pPr>
            <a:r>
              <a:rPr lang="en-US" sz="2400" dirty="0" smtClean="0">
                <a:hlinkClick r:id="rId2"/>
              </a:rPr>
              <a:t>http://www1.va.gov/opa/speceven/memday/history.asp</a:t>
            </a:r>
            <a:endParaRPr lang="en-US" sz="2400" dirty="0" smtClean="0"/>
          </a:p>
          <a:p>
            <a:pPr>
              <a:buNone/>
            </a:pPr>
            <a:r>
              <a:rPr lang="en-US" sz="2400" dirty="0" smtClean="0"/>
              <a:t> </a:t>
            </a:r>
          </a:p>
          <a:p>
            <a:pPr>
              <a:buNone/>
            </a:pPr>
            <a:r>
              <a:rPr lang="en-US" sz="2400" dirty="0" smtClean="0"/>
              <a:t>Memorial Day History</a:t>
            </a:r>
          </a:p>
          <a:p>
            <a:pPr>
              <a:buNone/>
            </a:pPr>
            <a:r>
              <a:rPr lang="en-US" sz="2400" dirty="0" smtClean="0">
                <a:hlinkClick r:id="rId3"/>
              </a:rPr>
              <a:t>http://www.usmemorialday.org/backgrnd.html</a:t>
            </a:r>
            <a:r>
              <a:rPr lang="en-US" sz="2400" dirty="0" smtClean="0"/>
              <a:t> </a:t>
            </a:r>
          </a:p>
          <a:p>
            <a:pPr>
              <a:buNone/>
            </a:pP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emorial Day - Indezine 1589">
  <a:themeElements>
    <a:clrScheme name="Office Theme 1">
      <a:dk1>
        <a:srgbClr val="000000"/>
      </a:dk1>
      <a:lt1>
        <a:srgbClr val="EEE9E9"/>
      </a:lt1>
      <a:dk2>
        <a:srgbClr val="000000"/>
      </a:dk2>
      <a:lt2>
        <a:srgbClr val="B2B2B2"/>
      </a:lt2>
      <a:accent1>
        <a:srgbClr val="ECC6C5"/>
      </a:accent1>
      <a:accent2>
        <a:srgbClr val="DA8B89"/>
      </a:accent2>
      <a:accent3>
        <a:srgbClr val="F5F2F2"/>
      </a:accent3>
      <a:accent4>
        <a:srgbClr val="000000"/>
      </a:accent4>
      <a:accent5>
        <a:srgbClr val="F4DFDF"/>
      </a:accent5>
      <a:accent6>
        <a:srgbClr val="C57D7C"/>
      </a:accent6>
      <a:hlink>
        <a:srgbClr val="9C3031"/>
      </a:hlink>
      <a:folHlink>
        <a:srgbClr val="6B2C29"/>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EEE9E9"/>
        </a:lt1>
        <a:dk2>
          <a:srgbClr val="000000"/>
        </a:dk2>
        <a:lt2>
          <a:srgbClr val="B2B2B2"/>
        </a:lt2>
        <a:accent1>
          <a:srgbClr val="ECC6C5"/>
        </a:accent1>
        <a:accent2>
          <a:srgbClr val="DA8B89"/>
        </a:accent2>
        <a:accent3>
          <a:srgbClr val="F5F2F2"/>
        </a:accent3>
        <a:accent4>
          <a:srgbClr val="000000"/>
        </a:accent4>
        <a:accent5>
          <a:srgbClr val="F4DFDF"/>
        </a:accent5>
        <a:accent6>
          <a:srgbClr val="C57D7C"/>
        </a:accent6>
        <a:hlink>
          <a:srgbClr val="9C3031"/>
        </a:hlink>
        <a:folHlink>
          <a:srgbClr val="6B2C29"/>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EE9E9"/>
        </a:lt1>
        <a:dk2>
          <a:srgbClr val="000000"/>
        </a:dk2>
        <a:lt2>
          <a:srgbClr val="B2B2B2"/>
        </a:lt2>
        <a:accent1>
          <a:srgbClr val="EB4751"/>
        </a:accent1>
        <a:accent2>
          <a:srgbClr val="EB48EB"/>
        </a:accent2>
        <a:accent3>
          <a:srgbClr val="F5F2F2"/>
        </a:accent3>
        <a:accent4>
          <a:srgbClr val="000000"/>
        </a:accent4>
        <a:accent5>
          <a:srgbClr val="F3B1B3"/>
        </a:accent5>
        <a:accent6>
          <a:srgbClr val="D540D5"/>
        </a:accent6>
        <a:hlink>
          <a:srgbClr val="A30900"/>
        </a:hlink>
        <a:folHlink>
          <a:srgbClr val="70007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EEE9E9"/>
        </a:lt1>
        <a:dk2>
          <a:srgbClr val="000000"/>
        </a:dk2>
        <a:lt2>
          <a:srgbClr val="B2B2B2"/>
        </a:lt2>
        <a:accent1>
          <a:srgbClr val="E77E83"/>
        </a:accent1>
        <a:accent2>
          <a:srgbClr val="E0A251"/>
        </a:accent2>
        <a:accent3>
          <a:srgbClr val="F5F2F2"/>
        </a:accent3>
        <a:accent4>
          <a:srgbClr val="000000"/>
        </a:accent4>
        <a:accent5>
          <a:srgbClr val="F1C0C1"/>
        </a:accent5>
        <a:accent6>
          <a:srgbClr val="CB9249"/>
        </a:accent6>
        <a:hlink>
          <a:srgbClr val="940400"/>
        </a:hlink>
        <a:folHlink>
          <a:srgbClr val="6C006C"/>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EEE9E9"/>
        </a:lt1>
        <a:dk2>
          <a:srgbClr val="000000"/>
        </a:dk2>
        <a:lt2>
          <a:srgbClr val="B2B2B2"/>
        </a:lt2>
        <a:accent1>
          <a:srgbClr val="F5A63D"/>
        </a:accent1>
        <a:accent2>
          <a:srgbClr val="C78938"/>
        </a:accent2>
        <a:accent3>
          <a:srgbClr val="F5F2F2"/>
        </a:accent3>
        <a:accent4>
          <a:srgbClr val="000000"/>
        </a:accent4>
        <a:accent5>
          <a:srgbClr val="F9D0AF"/>
        </a:accent5>
        <a:accent6>
          <a:srgbClr val="B47C32"/>
        </a:accent6>
        <a:hlink>
          <a:srgbClr val="8A0100"/>
        </a:hlink>
        <a:folHlink>
          <a:srgbClr val="70007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ECC6C5"/>
        </a:accent1>
        <a:accent2>
          <a:srgbClr val="DA8B89"/>
        </a:accent2>
        <a:accent3>
          <a:srgbClr val="FFFFFF"/>
        </a:accent3>
        <a:accent4>
          <a:srgbClr val="000000"/>
        </a:accent4>
        <a:accent5>
          <a:srgbClr val="F4DFDF"/>
        </a:accent5>
        <a:accent6>
          <a:srgbClr val="C57D7C"/>
        </a:accent6>
        <a:hlink>
          <a:srgbClr val="9C3031"/>
        </a:hlink>
        <a:folHlink>
          <a:srgbClr val="6B2C29"/>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EB4751"/>
        </a:accent1>
        <a:accent2>
          <a:srgbClr val="EB48EB"/>
        </a:accent2>
        <a:accent3>
          <a:srgbClr val="FFFFFF"/>
        </a:accent3>
        <a:accent4>
          <a:srgbClr val="000000"/>
        </a:accent4>
        <a:accent5>
          <a:srgbClr val="F3B1B3"/>
        </a:accent5>
        <a:accent6>
          <a:srgbClr val="D540D5"/>
        </a:accent6>
        <a:hlink>
          <a:srgbClr val="A30900"/>
        </a:hlink>
        <a:folHlink>
          <a:srgbClr val="70007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E77E83"/>
        </a:accent1>
        <a:accent2>
          <a:srgbClr val="E0A251"/>
        </a:accent2>
        <a:accent3>
          <a:srgbClr val="FFFFFF"/>
        </a:accent3>
        <a:accent4>
          <a:srgbClr val="000000"/>
        </a:accent4>
        <a:accent5>
          <a:srgbClr val="F1C0C1"/>
        </a:accent5>
        <a:accent6>
          <a:srgbClr val="CB9249"/>
        </a:accent6>
        <a:hlink>
          <a:srgbClr val="940400"/>
        </a:hlink>
        <a:folHlink>
          <a:srgbClr val="6C006C"/>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F5A63D"/>
        </a:accent1>
        <a:accent2>
          <a:srgbClr val="C78938"/>
        </a:accent2>
        <a:accent3>
          <a:srgbClr val="FFFFFF"/>
        </a:accent3>
        <a:accent4>
          <a:srgbClr val="000000"/>
        </a:accent4>
        <a:accent5>
          <a:srgbClr val="F9D0AF"/>
        </a:accent5>
        <a:accent6>
          <a:srgbClr val="B47C32"/>
        </a:accent6>
        <a:hlink>
          <a:srgbClr val="8A0100"/>
        </a:hlink>
        <a:folHlink>
          <a:srgbClr val="70007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Memorial Day - Indezine 1589</Template>
  <TotalTime>154</TotalTime>
  <Words>446</Words>
  <Application>Microsoft Office PowerPoint</Application>
  <PresentationFormat>On-screen Show (4:3)</PresentationFormat>
  <Paragraphs>59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Memorial Day - Indezine 1589</vt:lpstr>
      <vt:lpstr>Memorial Day</vt:lpstr>
      <vt:lpstr>Civil War</vt:lpstr>
      <vt:lpstr>Decoration Day</vt:lpstr>
      <vt:lpstr>Quote</vt:lpstr>
      <vt:lpstr>Memorial Day</vt:lpstr>
      <vt:lpstr>Memorial Day Traditions</vt:lpstr>
      <vt:lpstr>Poem</vt:lpstr>
      <vt:lpstr>References</vt:lpstr>
    </vt:vector>
  </TitlesOfParts>
  <Company>South Texas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Memorial Day</dc:title>
  <dc:creator>STC</dc:creator>
  <cp:lastModifiedBy>STC</cp:lastModifiedBy>
  <cp:revision>11</cp:revision>
  <dcterms:created xsi:type="dcterms:W3CDTF">2009-06-01T13:41:22Z</dcterms:created>
  <dcterms:modified xsi:type="dcterms:W3CDTF">2010-04-16T14:07:06Z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TC300027241033</vt:lpwstr>
  </property>
</Properties>
</file>