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 id="262" r:id="rId7"/>
    <p:sldId id="263" r:id="rId8"/>
    <p:sldId id="264" r:id="rId9"/>
    <p:sldId id="261" r:id="rId1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windows-1252"/>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00"/>
    <p:restoredTop sz="94600"/>
  </p:normalViewPr>
  <p:slideViewPr>
    <p:cSldViewPr snapToGrid="0">
      <p:cViewPr varScale="1">
        <p:scale>
          <a:sx n="70" d="100"/>
          <a:sy n="70" d="100"/>
        </p:scale>
        <p:origin x="-108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ctrTitle"/>
          </p:nvPr>
        </p:nvSpPr>
        <p:spPr>
          <a:xfrm>
            <a:off x="685800" y="2130425"/>
            <a:ext cx="7772400" cy="1470025"/>
          </a:xfrm>
        </p:spPr>
        <p:txBody>
          <a:bodyPr/>
          <a:lstStyle>
            <a:lvl1pPr algn="ctr">
              <a:defRPr/>
            </a:lvl1pPr>
          </a:lstStyle>
          <a:p>
            <a:r>
              <a:rPr lang="en-US" smtClean="0"/>
              <a:t>Click to edit Master title style</a:t>
            </a:r>
            <a:endParaRPr lang="en-US"/>
          </a:p>
        </p:txBody>
      </p:sp>
      <p:sp>
        <p:nvSpPr>
          <p:cNvPr id="21507"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US" smtClean="0"/>
              <a:t>Click to edit Master subtitle style</a:t>
            </a:r>
            <a:endParaRPr lang="en-US"/>
          </a:p>
        </p:txBody>
      </p:sp>
      <p:sp>
        <p:nvSpPr>
          <p:cNvPr id="21508" name="Rectangle 4"/>
          <p:cNvSpPr>
            <a:spLocks noGrp="1" noChangeArrowheads="1"/>
          </p:cNvSpPr>
          <p:nvPr>
            <p:ph type="dt" sz="half" idx="2"/>
          </p:nvPr>
        </p:nvSpPr>
        <p:spPr/>
        <p:txBody>
          <a:bodyPr/>
          <a:lstStyle>
            <a:lvl1pPr>
              <a:defRPr/>
            </a:lvl1pPr>
          </a:lstStyle>
          <a:p>
            <a:endParaRPr lang="en-US"/>
          </a:p>
        </p:txBody>
      </p:sp>
      <p:sp>
        <p:nvSpPr>
          <p:cNvPr id="21509" name="Rectangle 5"/>
          <p:cNvSpPr>
            <a:spLocks noGrp="1" noChangeArrowheads="1"/>
          </p:cNvSpPr>
          <p:nvPr>
            <p:ph type="ftr" sz="quarter" idx="3"/>
          </p:nvPr>
        </p:nvSpPr>
        <p:spPr/>
        <p:txBody>
          <a:bodyPr/>
          <a:lstStyle>
            <a:lvl1pPr>
              <a:defRPr/>
            </a:lvl1pPr>
          </a:lstStyle>
          <a:p>
            <a:endParaRPr lang="en-US"/>
          </a:p>
        </p:txBody>
      </p:sp>
      <p:sp>
        <p:nvSpPr>
          <p:cNvPr id="21510" name="Rectangle 6"/>
          <p:cNvSpPr>
            <a:spLocks noGrp="1" noChangeArrowheads="1"/>
          </p:cNvSpPr>
          <p:nvPr>
            <p:ph type="sldNum" sz="quarter" idx="4"/>
          </p:nvPr>
        </p:nvSpPr>
        <p:spPr/>
        <p:txBody>
          <a:bodyPr/>
          <a:lstStyle>
            <a:lvl1pPr>
              <a:defRPr/>
            </a:lvl1pPr>
          </a:lstStyle>
          <a:p>
            <a:fld id="{B2E46468-BA45-40F0-A8A5-BA365A985056}"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7C1B09B-8829-4636-A432-3913CB2EE0A6}"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5675" y="274638"/>
            <a:ext cx="1781175"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960563" y="274638"/>
            <a:ext cx="5192712"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DB1943A-15ED-40FF-8A9F-E3ABFAC12FFD}"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F173E34-FA55-48D7-8005-6019D437017E}"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FF49164-C9BE-4506-83AE-2D5C3DCBC2B5}"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960563" y="1600200"/>
            <a:ext cx="3486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599113" y="1600200"/>
            <a:ext cx="3487737"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5636D6E-D786-42B7-AD81-65D9BFDBE8D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D0130365-C3FF-4B72-9AB2-39BD3039E44F}"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C2DC82BF-E421-45EA-92EE-401B525C23A7}"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22BC9CB8-FEBB-4680-A6DE-60699085D103}"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8FB0D99-6B90-46B3-AB82-85F50CE051BA}"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B63B351-F969-4893-9E29-8F37C9A4D379}"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960563" y="274638"/>
            <a:ext cx="7126287"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1960563" y="1600200"/>
            <a:ext cx="7126287"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EF54FA9D-B320-418E-8D35-4DCD0B045659}"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fontAlgn="base" hangingPunct="1">
        <a:spcBef>
          <a:spcPct val="0"/>
        </a:spcBef>
        <a:spcAft>
          <a:spcPct val="0"/>
        </a:spcAft>
        <a:defRPr sz="440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Arial" charset="0"/>
          <a:cs typeface="Arial" charset="0"/>
        </a:defRPr>
      </a:lvl2pPr>
      <a:lvl3pPr algn="l" rtl="0" eaLnBrk="1" fontAlgn="base" hangingPunct="1">
        <a:spcBef>
          <a:spcPct val="0"/>
        </a:spcBef>
        <a:spcAft>
          <a:spcPct val="0"/>
        </a:spcAft>
        <a:defRPr sz="4400">
          <a:solidFill>
            <a:schemeClr val="tx2"/>
          </a:solidFill>
          <a:latin typeface="Arial" charset="0"/>
          <a:cs typeface="Arial" charset="0"/>
        </a:defRPr>
      </a:lvl3pPr>
      <a:lvl4pPr algn="l" rtl="0" eaLnBrk="1" fontAlgn="base" hangingPunct="1">
        <a:spcBef>
          <a:spcPct val="0"/>
        </a:spcBef>
        <a:spcAft>
          <a:spcPct val="0"/>
        </a:spcAft>
        <a:defRPr sz="4400">
          <a:solidFill>
            <a:schemeClr val="tx2"/>
          </a:solidFill>
          <a:latin typeface="Arial" charset="0"/>
          <a:cs typeface="Arial" charset="0"/>
        </a:defRPr>
      </a:lvl4pPr>
      <a:lvl5pPr algn="l" rtl="0" eaLnBrk="1" fontAlgn="base" hangingPunct="1">
        <a:spcBef>
          <a:spcPct val="0"/>
        </a:spcBef>
        <a:spcAft>
          <a:spcPct val="0"/>
        </a:spcAft>
        <a:defRPr sz="4400">
          <a:solidFill>
            <a:schemeClr val="tx2"/>
          </a:solidFill>
          <a:latin typeface="Arial" charset="0"/>
          <a:cs typeface="Arial" charset="0"/>
        </a:defRPr>
      </a:lvl5pPr>
      <a:lvl6pPr marL="457200" algn="l" rtl="0" eaLnBrk="1" fontAlgn="base" hangingPunct="1">
        <a:spcBef>
          <a:spcPct val="0"/>
        </a:spcBef>
        <a:spcAft>
          <a:spcPct val="0"/>
        </a:spcAft>
        <a:defRPr sz="4400">
          <a:solidFill>
            <a:schemeClr val="tx2"/>
          </a:solidFill>
          <a:latin typeface="Arial" charset="0"/>
          <a:cs typeface="Arial" charset="0"/>
        </a:defRPr>
      </a:lvl6pPr>
      <a:lvl7pPr marL="914400" algn="l" rtl="0" eaLnBrk="1" fontAlgn="base" hangingPunct="1">
        <a:spcBef>
          <a:spcPct val="0"/>
        </a:spcBef>
        <a:spcAft>
          <a:spcPct val="0"/>
        </a:spcAft>
        <a:defRPr sz="4400">
          <a:solidFill>
            <a:schemeClr val="tx2"/>
          </a:solidFill>
          <a:latin typeface="Arial" charset="0"/>
          <a:cs typeface="Arial" charset="0"/>
        </a:defRPr>
      </a:lvl7pPr>
      <a:lvl8pPr marL="1371600" algn="l" rtl="0" eaLnBrk="1" fontAlgn="base" hangingPunct="1">
        <a:spcBef>
          <a:spcPct val="0"/>
        </a:spcBef>
        <a:spcAft>
          <a:spcPct val="0"/>
        </a:spcAft>
        <a:defRPr sz="4400">
          <a:solidFill>
            <a:schemeClr val="tx2"/>
          </a:solidFill>
          <a:latin typeface="Arial" charset="0"/>
          <a:cs typeface="Arial" charset="0"/>
        </a:defRPr>
      </a:lvl8pPr>
      <a:lvl9pPr marL="1828800" algn="l" rtl="0" eaLnBrk="1" fontAlgn="base" hangingPunct="1">
        <a:spcBef>
          <a:spcPct val="0"/>
        </a:spcBef>
        <a:spcAft>
          <a:spcPct val="0"/>
        </a:spcAft>
        <a:defRPr sz="4400">
          <a:solidFill>
            <a:schemeClr val="tx2"/>
          </a:solidFill>
          <a:latin typeface="Arial"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thefreedictionary.com/armistice" TargetMode="External"/><Relationship Id="rId1" Type="http://schemas.openxmlformats.org/officeDocument/2006/relationships/slideLayout" Target="../slideLayouts/slideLayout2.xml"/><Relationship Id="rId4" Type="http://schemas.openxmlformats.org/officeDocument/2006/relationships/hyperlink" Target="http://www.flickr.com/photos/29007475@N08/3550475347/"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flickr.com/photos/32912172@N00/3372782033/"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flickr.com/photos/library_of_congress/2615541527/" TargetMode="External"/><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NULL" TargetMode="External"/><Relationship Id="rId1" Type="http://schemas.openxmlformats.org/officeDocument/2006/relationships/slideLayout" Target="../slideLayouts/slideLayout2.xml"/><Relationship Id="rId4" Type="http://schemas.openxmlformats.org/officeDocument/2006/relationships/hyperlink" Target="http://www1.va.gov/opa/vetsday/vetdayhistory.asp"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www1.va.gov/opa/vetsday/08images/9.jpg" TargetMode="External"/><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www.flickr.com/photos/ptchfork/3023728732/"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history.army.mil/faq/vetsday/vetshist.htm" TargetMode="External"/><Relationship Id="rId2" Type="http://schemas.openxmlformats.org/officeDocument/2006/relationships/hyperlink" Target="http://www1.va.gov/opa/vetsday/vetdayhistory.asp"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ctrTitle"/>
          </p:nvPr>
        </p:nvSpPr>
        <p:spPr/>
        <p:txBody>
          <a:bodyPr/>
          <a:lstStyle/>
          <a:p>
            <a:r>
              <a:rPr lang="en-US" dirty="0" smtClean="0"/>
              <a:t>Veterans </a:t>
            </a:r>
            <a:r>
              <a:rPr lang="en-US" dirty="0" smtClean="0"/>
              <a:t>Day:</a:t>
            </a:r>
            <a:br>
              <a:rPr lang="en-US" dirty="0" smtClean="0"/>
            </a:br>
            <a:r>
              <a:rPr lang="en-US" dirty="0" smtClean="0"/>
              <a:t>History and Background</a:t>
            </a:r>
            <a:endParaRPr lang="en-US" dirty="0"/>
          </a:p>
        </p:txBody>
      </p:sp>
      <p:sp>
        <p:nvSpPr>
          <p:cNvPr id="22531"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545911" y="274638"/>
            <a:ext cx="8540940" cy="1143000"/>
          </a:xfrm>
        </p:spPr>
        <p:txBody>
          <a:bodyPr/>
          <a:lstStyle/>
          <a:p>
            <a:pPr algn="ctr"/>
            <a:r>
              <a:rPr lang="en-US" dirty="0" smtClean="0"/>
              <a:t>World War I</a:t>
            </a:r>
            <a:endParaRPr lang="en-US" dirty="0"/>
          </a:p>
        </p:txBody>
      </p:sp>
      <p:sp>
        <p:nvSpPr>
          <p:cNvPr id="23555" name="Rectangle 3"/>
          <p:cNvSpPr>
            <a:spLocks noGrp="1" noChangeArrowheads="1"/>
          </p:cNvSpPr>
          <p:nvPr>
            <p:ph type="body" idx="1"/>
          </p:nvPr>
        </p:nvSpPr>
        <p:spPr>
          <a:xfrm>
            <a:off x="4162567" y="1422776"/>
            <a:ext cx="4924283" cy="4525963"/>
          </a:xfrm>
        </p:spPr>
        <p:txBody>
          <a:bodyPr/>
          <a:lstStyle/>
          <a:p>
            <a:r>
              <a:rPr lang="en-US" sz="2400" dirty="0" smtClean="0"/>
              <a:t>In 1918, World War I, “The Great War”, was being fought between the Allies and Germany</a:t>
            </a:r>
          </a:p>
          <a:p>
            <a:r>
              <a:rPr lang="en-US" sz="2400" dirty="0" smtClean="0"/>
              <a:t>An </a:t>
            </a:r>
            <a:r>
              <a:rPr lang="en-US" sz="2400" dirty="0" smtClean="0"/>
              <a:t>armistice </a:t>
            </a:r>
            <a:r>
              <a:rPr lang="en-US" sz="2400" dirty="0" smtClean="0"/>
              <a:t>was implemented at </a:t>
            </a:r>
            <a:r>
              <a:rPr lang="en-US" sz="2400" dirty="0" smtClean="0"/>
              <a:t>the </a:t>
            </a:r>
            <a:r>
              <a:rPr lang="en-US" sz="2400" dirty="0" smtClean="0"/>
              <a:t>11th </a:t>
            </a:r>
            <a:r>
              <a:rPr lang="en-US" sz="2400" dirty="0" smtClean="0"/>
              <a:t>hour of the </a:t>
            </a:r>
            <a:r>
              <a:rPr lang="en-US" sz="2400" dirty="0" smtClean="0"/>
              <a:t>11th </a:t>
            </a:r>
            <a:r>
              <a:rPr lang="en-US" sz="2400" dirty="0" smtClean="0"/>
              <a:t>day of November, </a:t>
            </a:r>
            <a:r>
              <a:rPr lang="en-US" sz="2400" dirty="0" smtClean="0"/>
              <a:t>1918</a:t>
            </a:r>
          </a:p>
          <a:p>
            <a:r>
              <a:rPr lang="en-US" sz="2400" dirty="0" smtClean="0"/>
              <a:t>The war officially </a:t>
            </a:r>
            <a:r>
              <a:rPr lang="en-US" sz="2400" dirty="0" smtClean="0"/>
              <a:t>ended when the Treaty of Versailles was signed on June 28, </a:t>
            </a:r>
            <a:r>
              <a:rPr lang="en-US" sz="2400" dirty="0" smtClean="0"/>
              <a:t>1919 in France</a:t>
            </a:r>
          </a:p>
        </p:txBody>
      </p:sp>
      <p:sp>
        <p:nvSpPr>
          <p:cNvPr id="4" name="TextBox 3"/>
          <p:cNvSpPr txBox="1"/>
          <p:nvPr/>
        </p:nvSpPr>
        <p:spPr>
          <a:xfrm>
            <a:off x="4899547" y="6100545"/>
            <a:ext cx="3753134" cy="600164"/>
          </a:xfrm>
          <a:prstGeom prst="rect">
            <a:avLst/>
          </a:prstGeom>
          <a:noFill/>
        </p:spPr>
        <p:txBody>
          <a:bodyPr wrap="square" rtlCol="0">
            <a:spAutoFit/>
          </a:bodyPr>
          <a:lstStyle/>
          <a:p>
            <a:r>
              <a:rPr lang="en-US" sz="1100" dirty="0" smtClean="0"/>
              <a:t>An </a:t>
            </a:r>
            <a:r>
              <a:rPr lang="en-US" sz="1100" dirty="0" smtClean="0"/>
              <a:t>armistice is a temporary cessation of fighting by mutual consent; a truce. </a:t>
            </a:r>
            <a:r>
              <a:rPr lang="en-US" sz="1100" dirty="0" smtClean="0"/>
              <a:t> </a:t>
            </a:r>
            <a:r>
              <a:rPr lang="en-US" sz="1100" dirty="0" err="1" smtClean="0"/>
              <a:t>TheFreeDictionary</a:t>
            </a:r>
            <a:r>
              <a:rPr lang="en-US" sz="1100" dirty="0" smtClean="0"/>
              <a:t> </a:t>
            </a:r>
            <a:r>
              <a:rPr lang="en-US" sz="1100" dirty="0" smtClean="0">
                <a:hlinkClick r:id="rId2"/>
              </a:rPr>
              <a:t>http://</a:t>
            </a:r>
            <a:r>
              <a:rPr lang="en-US" sz="1100" dirty="0" smtClean="0">
                <a:hlinkClick r:id="rId2"/>
              </a:rPr>
              <a:t>www.thefreedictionary.com/armistice</a:t>
            </a:r>
            <a:r>
              <a:rPr lang="en-US" sz="1100" dirty="0" smtClean="0"/>
              <a:t> </a:t>
            </a:r>
            <a:endParaRPr lang="en-US" sz="1100" dirty="0"/>
          </a:p>
        </p:txBody>
      </p:sp>
      <p:pic>
        <p:nvPicPr>
          <p:cNvPr id="1026" name="Picture 2" descr="German forward communications post 1916 by drakegoodman."/>
          <p:cNvPicPr>
            <a:picLocks noChangeAspect="1" noChangeArrowheads="1"/>
          </p:cNvPicPr>
          <p:nvPr/>
        </p:nvPicPr>
        <p:blipFill>
          <a:blip r:embed="rId3"/>
          <a:srcRect/>
          <a:stretch>
            <a:fillRect/>
          </a:stretch>
        </p:blipFill>
        <p:spPr bwMode="auto">
          <a:xfrm>
            <a:off x="623058" y="1364674"/>
            <a:ext cx="3505200" cy="4762501"/>
          </a:xfrm>
          <a:prstGeom prst="rect">
            <a:avLst/>
          </a:prstGeom>
          <a:noFill/>
        </p:spPr>
      </p:pic>
      <p:sp>
        <p:nvSpPr>
          <p:cNvPr id="7" name="TextBox 6"/>
          <p:cNvSpPr txBox="1"/>
          <p:nvPr/>
        </p:nvSpPr>
        <p:spPr>
          <a:xfrm>
            <a:off x="586841" y="6223377"/>
            <a:ext cx="3906839" cy="430887"/>
          </a:xfrm>
          <a:prstGeom prst="rect">
            <a:avLst/>
          </a:prstGeom>
          <a:noFill/>
        </p:spPr>
        <p:txBody>
          <a:bodyPr wrap="none" rtlCol="0">
            <a:spAutoFit/>
          </a:bodyPr>
          <a:lstStyle/>
          <a:p>
            <a:r>
              <a:rPr lang="en-US" sz="1100" dirty="0" smtClean="0"/>
              <a:t>Photo courtesy of Drake Goodman</a:t>
            </a:r>
          </a:p>
          <a:p>
            <a:r>
              <a:rPr lang="en-US" sz="1100" dirty="0" smtClean="0">
                <a:hlinkClick r:id="rId4"/>
              </a:rPr>
              <a:t>http://www.flickr.com/photos/29007475@N08/3550475347</a:t>
            </a:r>
            <a:r>
              <a:rPr lang="en-US" sz="1100" dirty="0" smtClean="0">
                <a:hlinkClick r:id="rId4"/>
              </a:rPr>
              <a:t>/</a:t>
            </a:r>
            <a:r>
              <a:rPr lang="en-US" sz="1100" dirty="0" smtClean="0"/>
              <a:t> </a:t>
            </a:r>
            <a:endParaRPr lang="en-US" sz="11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Armistice Day</a:t>
            </a:r>
            <a:endParaRPr lang="en-US" dirty="0"/>
          </a:p>
        </p:txBody>
      </p:sp>
      <p:sp>
        <p:nvSpPr>
          <p:cNvPr id="3" name="Content Placeholder 2"/>
          <p:cNvSpPr>
            <a:spLocks noGrp="1"/>
          </p:cNvSpPr>
          <p:nvPr>
            <p:ph idx="1"/>
          </p:nvPr>
        </p:nvSpPr>
        <p:spPr>
          <a:xfrm>
            <a:off x="245660" y="5349933"/>
            <a:ext cx="3671247" cy="477669"/>
          </a:xfrm>
        </p:spPr>
        <p:txBody>
          <a:bodyPr/>
          <a:lstStyle/>
          <a:p>
            <a:pPr marL="0" indent="0" fontAlgn="t">
              <a:buNone/>
            </a:pPr>
            <a:r>
              <a:rPr lang="en-US" sz="1000" dirty="0" smtClean="0"/>
              <a:t>Photo courtesy </a:t>
            </a:r>
            <a:r>
              <a:rPr lang="en-US" sz="1000" dirty="0" smtClean="0"/>
              <a:t>of Bob </a:t>
            </a:r>
            <a:r>
              <a:rPr lang="en-US" sz="1000" dirty="0" err="1" smtClean="0"/>
              <a:t>Bobster</a:t>
            </a:r>
            <a:endParaRPr lang="en-US" sz="1000" dirty="0" smtClean="0"/>
          </a:p>
          <a:p>
            <a:pPr marL="0" indent="0" fontAlgn="t">
              <a:buNone/>
            </a:pPr>
            <a:r>
              <a:rPr lang="en-US" sz="1000" dirty="0" smtClean="0">
                <a:hlinkClick r:id="rId2"/>
              </a:rPr>
              <a:t>http</a:t>
            </a:r>
            <a:r>
              <a:rPr lang="en-US" sz="1000" dirty="0" smtClean="0">
                <a:hlinkClick r:id="rId2"/>
              </a:rPr>
              <a:t>://www.flickr.com/photos/32912172@N00/3372782033</a:t>
            </a:r>
            <a:r>
              <a:rPr lang="en-US" sz="1000" dirty="0" smtClean="0">
                <a:hlinkClick r:id="rId2"/>
              </a:rPr>
              <a:t>/</a:t>
            </a:r>
            <a:endParaRPr lang="en-US" sz="1000" dirty="0" smtClean="0"/>
          </a:p>
        </p:txBody>
      </p:sp>
      <p:pic>
        <p:nvPicPr>
          <p:cNvPr id="15362" name="Picture 2" descr="Declaration of war, 1917 by bobster855."/>
          <p:cNvPicPr>
            <a:picLocks noChangeAspect="1" noChangeArrowheads="1"/>
          </p:cNvPicPr>
          <p:nvPr/>
        </p:nvPicPr>
        <p:blipFill>
          <a:blip r:embed="rId3"/>
          <a:srcRect/>
          <a:stretch>
            <a:fillRect/>
          </a:stretch>
        </p:blipFill>
        <p:spPr bwMode="auto">
          <a:xfrm>
            <a:off x="254568" y="1774240"/>
            <a:ext cx="4762500" cy="3495676"/>
          </a:xfrm>
          <a:prstGeom prst="rect">
            <a:avLst/>
          </a:prstGeom>
          <a:noFill/>
        </p:spPr>
      </p:pic>
      <p:sp>
        <p:nvSpPr>
          <p:cNvPr id="6" name="Rectangle 3"/>
          <p:cNvSpPr txBox="1">
            <a:spLocks noChangeArrowheads="1"/>
          </p:cNvSpPr>
          <p:nvPr/>
        </p:nvSpPr>
        <p:spPr bwMode="auto">
          <a:xfrm>
            <a:off x="5117910" y="1313592"/>
            <a:ext cx="3968940" cy="432293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0" cap="none" spc="0" normalizeH="0" baseline="0" noProof="0" dirty="0" smtClean="0">
                <a:ln>
                  <a:noFill/>
                </a:ln>
                <a:solidFill>
                  <a:schemeClr val="tx1"/>
                </a:solidFill>
                <a:effectLst/>
                <a:uLnTx/>
                <a:uFillTx/>
                <a:latin typeface="+mn-lt"/>
                <a:ea typeface="+mn-ea"/>
                <a:cs typeface="+mn-cs"/>
              </a:rPr>
              <a:t>In November</a:t>
            </a:r>
            <a:r>
              <a:rPr kumimoji="0" lang="en-US" sz="2400" b="0" i="0" u="none" strike="noStrike" kern="0" cap="none" spc="0" normalizeH="0" noProof="0" dirty="0" smtClean="0">
                <a:ln>
                  <a:noFill/>
                </a:ln>
                <a:solidFill>
                  <a:schemeClr val="tx1"/>
                </a:solidFill>
                <a:effectLst/>
                <a:uLnTx/>
                <a:uFillTx/>
                <a:latin typeface="+mn-lt"/>
                <a:ea typeface="+mn-ea"/>
                <a:cs typeface="+mn-cs"/>
              </a:rPr>
              <a:t> 1919, President Woodrow Wilson proclaimed November 11</a:t>
            </a:r>
            <a:r>
              <a:rPr kumimoji="0" lang="en-US" sz="2400" b="0" i="0" u="none" strike="noStrike" kern="0" cap="none" spc="0" normalizeH="0" baseline="30000" noProof="0" dirty="0" smtClean="0">
                <a:ln>
                  <a:noFill/>
                </a:ln>
                <a:solidFill>
                  <a:schemeClr val="tx1"/>
                </a:solidFill>
                <a:effectLst/>
                <a:uLnTx/>
                <a:uFillTx/>
                <a:latin typeface="+mn-lt"/>
                <a:ea typeface="+mn-ea"/>
                <a:cs typeface="+mn-cs"/>
              </a:rPr>
              <a:t>th</a:t>
            </a:r>
            <a:r>
              <a:rPr kumimoji="0" lang="en-US" sz="2400" b="0" i="0" u="none" strike="noStrike" kern="0" cap="none" spc="0" normalizeH="0" noProof="0" dirty="0" smtClean="0">
                <a:ln>
                  <a:noFill/>
                </a:ln>
                <a:solidFill>
                  <a:schemeClr val="tx1"/>
                </a:solidFill>
                <a:effectLst/>
                <a:uLnTx/>
                <a:uFillTx/>
                <a:latin typeface="+mn-lt"/>
                <a:ea typeface="+mn-ea"/>
                <a:cs typeface="+mn-cs"/>
              </a:rPr>
              <a:t> as the first commemoration of Armistice Day</a:t>
            </a:r>
          </a:p>
          <a:p>
            <a:pPr marL="342900" lvl="0" indent="-342900">
              <a:spcBef>
                <a:spcPct val="20000"/>
              </a:spcBef>
              <a:buFontTx/>
              <a:buChar char="•"/>
            </a:pPr>
            <a:r>
              <a:rPr lang="en-US" sz="2400" dirty="0" smtClean="0"/>
              <a:t>Events such as parades, public </a:t>
            </a:r>
            <a:r>
              <a:rPr lang="en-US" sz="2400" dirty="0" smtClean="0"/>
              <a:t>meetings and a brief suspension of business </a:t>
            </a:r>
            <a:r>
              <a:rPr lang="en-US" sz="2400" dirty="0" smtClean="0"/>
              <a:t>were held beginning </a:t>
            </a:r>
            <a:r>
              <a:rPr lang="en-US" sz="2400" dirty="0" smtClean="0"/>
              <a:t>at 11 </a:t>
            </a:r>
            <a:r>
              <a:rPr lang="en-US" sz="2400" dirty="0" smtClean="0"/>
              <a:t>am</a:t>
            </a:r>
            <a:r>
              <a:rPr kumimoji="0" lang="en-US" sz="2400" b="0" i="0" u="none" strike="noStrike" kern="0" cap="none" spc="0" normalizeH="0" noProof="0" dirty="0" smtClean="0">
                <a:ln>
                  <a:noFill/>
                </a:ln>
                <a:solidFill>
                  <a:schemeClr val="tx1"/>
                </a:solidFill>
                <a:effectLst/>
                <a:uLnTx/>
                <a:uFillTx/>
                <a:latin typeface="+mn-lt"/>
                <a:ea typeface="+mn-ea"/>
                <a:cs typeface="+mn-cs"/>
              </a:rPr>
              <a:t> </a:t>
            </a:r>
            <a:endParaRPr kumimoji="0" lang="en-US" sz="2400" b="0" i="0" u="none" strike="noStrike" kern="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Presidential Quote</a:t>
            </a:r>
            <a:endParaRPr lang="en-US" dirty="0"/>
          </a:p>
        </p:txBody>
      </p:sp>
      <p:sp>
        <p:nvSpPr>
          <p:cNvPr id="3" name="Content Placeholder 2"/>
          <p:cNvSpPr>
            <a:spLocks noGrp="1"/>
          </p:cNvSpPr>
          <p:nvPr>
            <p:ph idx="1"/>
          </p:nvPr>
        </p:nvSpPr>
        <p:spPr>
          <a:xfrm>
            <a:off x="245660" y="1433015"/>
            <a:ext cx="3807726" cy="5281686"/>
          </a:xfrm>
        </p:spPr>
        <p:txBody>
          <a:bodyPr/>
          <a:lstStyle/>
          <a:p>
            <a:pPr marL="0" indent="0" fontAlgn="t">
              <a:buNone/>
            </a:pPr>
            <a:r>
              <a:rPr lang="en-US" sz="2000" dirty="0" smtClean="0"/>
              <a:t>"To us in America, the reflections of Armistice Day will be filled with solemn pride in the heroism of </a:t>
            </a:r>
            <a:r>
              <a:rPr lang="en-US" sz="2000" dirty="0" smtClean="0"/>
              <a:t>those who </a:t>
            </a:r>
            <a:r>
              <a:rPr lang="en-US" sz="2000" dirty="0" smtClean="0"/>
              <a:t>died in the country’s service and with gratitude for the victory, both because of the thing from which it has freed us and because of the opportunity it has given America to show her sympathy with peace and justice in the councils of the nations…" </a:t>
            </a:r>
            <a:endParaRPr lang="en-US" sz="2000" dirty="0" smtClean="0"/>
          </a:p>
          <a:p>
            <a:pPr marL="0" indent="0" fontAlgn="t">
              <a:buNone/>
            </a:pPr>
            <a:endParaRPr lang="en-US" sz="2000" dirty="0" smtClean="0"/>
          </a:p>
          <a:p>
            <a:pPr marL="0" indent="0" algn="r" fontAlgn="t">
              <a:buNone/>
            </a:pPr>
            <a:r>
              <a:rPr lang="en-US" sz="2000" dirty="0" smtClean="0"/>
              <a:t>- President Woodrow Wilson, November 1919</a:t>
            </a:r>
            <a:endParaRPr lang="en-US" sz="2000" dirty="0"/>
          </a:p>
        </p:txBody>
      </p:sp>
      <p:pic>
        <p:nvPicPr>
          <p:cNvPr id="16386" name="Picture 2" descr="Pres't. and Mrs. Wilson (LOC) by The Library of Congress."/>
          <p:cNvPicPr>
            <a:picLocks noChangeAspect="1" noChangeArrowheads="1"/>
          </p:cNvPicPr>
          <p:nvPr/>
        </p:nvPicPr>
        <p:blipFill>
          <a:blip r:embed="rId2"/>
          <a:srcRect/>
          <a:stretch>
            <a:fillRect/>
          </a:stretch>
        </p:blipFill>
        <p:spPr bwMode="auto">
          <a:xfrm>
            <a:off x="4075942" y="1436250"/>
            <a:ext cx="4762500" cy="3486150"/>
          </a:xfrm>
          <a:prstGeom prst="rect">
            <a:avLst/>
          </a:prstGeom>
          <a:noFill/>
        </p:spPr>
      </p:pic>
      <p:sp>
        <p:nvSpPr>
          <p:cNvPr id="7" name="Content Placeholder 2"/>
          <p:cNvSpPr txBox="1">
            <a:spLocks/>
          </p:cNvSpPr>
          <p:nvPr/>
        </p:nvSpPr>
        <p:spPr bwMode="auto">
          <a:xfrm>
            <a:off x="4776717" y="4995091"/>
            <a:ext cx="3671247" cy="47766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t" latinLnBrk="0" hangingPunct="1">
              <a:lnSpc>
                <a:spcPct val="100000"/>
              </a:lnSpc>
              <a:spcBef>
                <a:spcPct val="20000"/>
              </a:spcBef>
              <a:spcAft>
                <a:spcPct val="0"/>
              </a:spcAft>
              <a:buClrTx/>
              <a:buSzTx/>
              <a:buFontTx/>
              <a:buNone/>
              <a:tabLst/>
              <a:defRPr/>
            </a:pPr>
            <a:r>
              <a:rPr kumimoji="0" lang="en-US" sz="1000" b="0" i="0" u="none" strike="noStrike" kern="0" cap="none" spc="0" normalizeH="0" baseline="0" noProof="0" dirty="0" smtClean="0">
                <a:ln>
                  <a:noFill/>
                </a:ln>
                <a:solidFill>
                  <a:schemeClr val="tx1"/>
                </a:solidFill>
                <a:effectLst/>
                <a:uLnTx/>
                <a:uFillTx/>
                <a:latin typeface="+mn-lt"/>
                <a:ea typeface="+mn-ea"/>
                <a:cs typeface="+mn-cs"/>
              </a:rPr>
              <a:t>Photo courtesy of The</a:t>
            </a:r>
            <a:r>
              <a:rPr kumimoji="0" lang="en-US" sz="1000" b="0" i="0" u="none" strike="noStrike" kern="0" cap="none" spc="0" normalizeH="0" noProof="0" dirty="0" smtClean="0">
                <a:ln>
                  <a:noFill/>
                </a:ln>
                <a:solidFill>
                  <a:schemeClr val="tx1"/>
                </a:solidFill>
                <a:effectLst/>
                <a:uLnTx/>
                <a:uFillTx/>
                <a:latin typeface="+mn-lt"/>
                <a:ea typeface="+mn-ea"/>
                <a:cs typeface="+mn-cs"/>
              </a:rPr>
              <a:t> Library of Congress</a:t>
            </a:r>
            <a:endParaRPr kumimoji="0" lang="en-US" sz="1000" b="0" i="0" u="none" strike="noStrike" kern="0" cap="none" spc="0" normalizeH="0" baseline="0" noProof="0" dirty="0" smtClean="0">
              <a:ln>
                <a:noFill/>
              </a:ln>
              <a:solidFill>
                <a:schemeClr val="tx1"/>
              </a:solidFill>
              <a:effectLst/>
              <a:uLnTx/>
              <a:uFillTx/>
              <a:latin typeface="+mn-lt"/>
              <a:ea typeface="+mn-ea"/>
              <a:cs typeface="+mn-cs"/>
            </a:endParaRPr>
          </a:p>
          <a:p>
            <a:pPr lvl="0" fontAlgn="t">
              <a:spcBef>
                <a:spcPct val="20000"/>
              </a:spcBef>
            </a:pPr>
            <a:r>
              <a:rPr lang="en-US" sz="1000" kern="0" dirty="0" smtClean="0">
                <a:latin typeface="+mn-lt"/>
                <a:cs typeface="+mn-cs"/>
                <a:hlinkClick r:id="rId3"/>
              </a:rPr>
              <a:t>http://www.flickr.com/photos/library_of_congress/2615541527</a:t>
            </a:r>
            <a:r>
              <a:rPr lang="en-US" sz="1000" kern="0" dirty="0" smtClean="0">
                <a:latin typeface="+mn-lt"/>
                <a:cs typeface="+mn-cs"/>
                <a:hlinkClick r:id="rId3"/>
              </a:rPr>
              <a:t>/</a:t>
            </a:r>
            <a:r>
              <a:rPr lang="en-US" sz="1000" kern="0" dirty="0" smtClean="0">
                <a:latin typeface="+mn-lt"/>
                <a:cs typeface="+mn-cs"/>
              </a:rPr>
              <a:t> </a:t>
            </a:r>
            <a:endParaRPr kumimoji="0" lang="en-US" sz="1000" b="0" i="0" u="none" strike="noStrike" kern="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Recognized by Congress</a:t>
            </a:r>
            <a:endParaRPr lang="en-US" dirty="0"/>
          </a:p>
        </p:txBody>
      </p:sp>
      <p:sp>
        <p:nvSpPr>
          <p:cNvPr id="3" name="Content Placeholder 2"/>
          <p:cNvSpPr>
            <a:spLocks noGrp="1"/>
          </p:cNvSpPr>
          <p:nvPr>
            <p:ph idx="1"/>
          </p:nvPr>
        </p:nvSpPr>
        <p:spPr>
          <a:xfrm>
            <a:off x="1960563" y="1586553"/>
            <a:ext cx="7126287" cy="2125642"/>
          </a:xfrm>
        </p:spPr>
        <p:txBody>
          <a:bodyPr/>
          <a:lstStyle/>
          <a:p>
            <a:r>
              <a:rPr lang="en-US" sz="2400" dirty="0" smtClean="0"/>
              <a:t>An Act (52 Stat. 351; 5 U. S. Code, Sec. 87a) approved May 13, 1938, made the 11th of November in each year a legal </a:t>
            </a:r>
            <a:r>
              <a:rPr lang="en-US" sz="2400" dirty="0" smtClean="0"/>
              <a:t>holiday</a:t>
            </a:r>
          </a:p>
          <a:p>
            <a:r>
              <a:rPr lang="en-US" sz="2400" dirty="0" smtClean="0"/>
              <a:t>A </a:t>
            </a:r>
            <a:r>
              <a:rPr lang="en-US" sz="2400" dirty="0" smtClean="0"/>
              <a:t>day </a:t>
            </a:r>
            <a:r>
              <a:rPr lang="en-US" sz="2400" dirty="0" smtClean="0"/>
              <a:t>dedicated </a:t>
            </a:r>
            <a:r>
              <a:rPr lang="en-US" sz="2400" dirty="0" smtClean="0"/>
              <a:t>to the cause of world peace and to be </a:t>
            </a:r>
            <a:r>
              <a:rPr lang="en-US" sz="2400" dirty="0" smtClean="0"/>
              <a:t>celebrated </a:t>
            </a:r>
            <a:r>
              <a:rPr lang="en-US" sz="2400" dirty="0" smtClean="0"/>
              <a:t>and known as "Armistice Day." </a:t>
            </a:r>
            <a:endParaRPr lang="en-US" sz="2400" dirty="0"/>
          </a:p>
        </p:txBody>
      </p:sp>
      <p:pic>
        <p:nvPicPr>
          <p:cNvPr id="17410" name="Picture 2" descr="Armistice Day of 1928 : Observed in India . by Lenton Sands."/>
          <p:cNvPicPr>
            <a:picLocks noChangeAspect="1" noChangeArrowheads="1"/>
          </p:cNvPicPr>
          <p:nvPr/>
        </p:nvPicPr>
        <p:blipFill>
          <a:blip r:embed="rId2"/>
          <a:srcRect/>
          <a:stretch>
            <a:fillRect/>
          </a:stretch>
        </p:blipFill>
        <p:spPr bwMode="auto">
          <a:xfrm>
            <a:off x="159019" y="3642578"/>
            <a:ext cx="5682223" cy="2977485"/>
          </a:xfrm>
          <a:prstGeom prst="rect">
            <a:avLst/>
          </a:prstGeom>
          <a:noFill/>
        </p:spPr>
      </p:pic>
      <p:sp>
        <p:nvSpPr>
          <p:cNvPr id="5" name="Content Placeholder 2"/>
          <p:cNvSpPr txBox="1">
            <a:spLocks/>
          </p:cNvSpPr>
          <p:nvPr/>
        </p:nvSpPr>
        <p:spPr bwMode="auto">
          <a:xfrm>
            <a:off x="5772998" y="6196119"/>
            <a:ext cx="3370996" cy="36162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t" latinLnBrk="0" hangingPunct="1">
              <a:lnSpc>
                <a:spcPct val="100000"/>
              </a:lnSpc>
              <a:spcBef>
                <a:spcPct val="20000"/>
              </a:spcBef>
              <a:spcAft>
                <a:spcPct val="0"/>
              </a:spcAft>
              <a:buClrTx/>
              <a:buSzTx/>
              <a:buFontTx/>
              <a:buNone/>
              <a:tabLst/>
              <a:defRPr/>
            </a:pPr>
            <a:r>
              <a:rPr kumimoji="0" lang="en-US" sz="1000" b="0" i="0" u="none" strike="noStrike" kern="0" cap="none" spc="0" normalizeH="0" baseline="0" noProof="0" dirty="0" smtClean="0">
                <a:ln>
                  <a:noFill/>
                </a:ln>
                <a:solidFill>
                  <a:schemeClr val="tx1"/>
                </a:solidFill>
                <a:effectLst/>
                <a:uLnTx/>
                <a:uFillTx/>
                <a:latin typeface="+mn-lt"/>
                <a:ea typeface="+mn-ea"/>
                <a:cs typeface="+mn-cs"/>
              </a:rPr>
              <a:t>Photo courtesy of </a:t>
            </a:r>
            <a:r>
              <a:rPr kumimoji="0" lang="en-US" sz="1000" b="0" i="0" u="none" strike="noStrike" kern="0" cap="none" spc="0" normalizeH="0" baseline="0" noProof="0" dirty="0" err="1" smtClean="0">
                <a:ln>
                  <a:noFill/>
                </a:ln>
                <a:solidFill>
                  <a:schemeClr val="tx1"/>
                </a:solidFill>
                <a:effectLst/>
                <a:uLnTx/>
                <a:uFillTx/>
                <a:latin typeface="+mn-lt"/>
                <a:ea typeface="+mn-ea"/>
                <a:cs typeface="+mn-cs"/>
              </a:rPr>
              <a:t>Lenton</a:t>
            </a:r>
            <a:r>
              <a:rPr kumimoji="0" lang="en-US" sz="1000" b="0" i="0" u="none" strike="noStrike" kern="0" cap="none" spc="0" normalizeH="0" noProof="0" dirty="0" smtClean="0">
                <a:ln>
                  <a:noFill/>
                </a:ln>
                <a:solidFill>
                  <a:schemeClr val="tx1"/>
                </a:solidFill>
                <a:effectLst/>
                <a:uLnTx/>
                <a:uFillTx/>
                <a:latin typeface="+mn-lt"/>
                <a:ea typeface="+mn-ea"/>
                <a:cs typeface="+mn-cs"/>
              </a:rPr>
              <a:t> Sands</a:t>
            </a:r>
            <a:endParaRPr kumimoji="0" lang="en-US" sz="1000" b="0" i="0" u="none" strike="noStrike" kern="0" cap="none" spc="0" normalizeH="0" baseline="0" noProof="0" dirty="0" smtClean="0">
              <a:ln>
                <a:noFill/>
              </a:ln>
              <a:solidFill>
                <a:schemeClr val="tx1"/>
              </a:solidFill>
              <a:effectLst/>
              <a:uLnTx/>
              <a:uFillTx/>
              <a:latin typeface="+mn-lt"/>
              <a:ea typeface="+mn-ea"/>
              <a:cs typeface="+mn-cs"/>
            </a:endParaRPr>
          </a:p>
          <a:p>
            <a:pPr lvl="0" fontAlgn="t">
              <a:spcBef>
                <a:spcPct val="20000"/>
              </a:spcBef>
            </a:pPr>
            <a:r>
              <a:rPr lang="en-US" sz="1000" kern="0" dirty="0" smtClean="0">
                <a:latin typeface="+mn-lt"/>
                <a:cs typeface="+mn-cs"/>
              </a:rPr>
              <a:t>http://www.flickr.com/photos/lenton_sands/1592502449/</a:t>
            </a:r>
            <a:endParaRPr kumimoji="0" lang="en-US" sz="1000" b="0" i="0" u="none" strike="noStrike" kern="0" cap="none" spc="0" normalizeH="0" baseline="0" noProof="0" dirty="0" smtClean="0">
              <a:ln>
                <a:noFill/>
              </a:ln>
              <a:solidFill>
                <a:schemeClr val="tx1"/>
              </a:solidFill>
              <a:effectLst/>
              <a:uLnTx/>
              <a:uFillTx/>
              <a:latin typeface="+mn-lt"/>
              <a:ea typeface="+mn-ea"/>
              <a:cs typeface="+mn-cs"/>
            </a:endParaRPr>
          </a:p>
        </p:txBody>
      </p:sp>
      <p:sp>
        <p:nvSpPr>
          <p:cNvPr id="6" name="Rectangle 3"/>
          <p:cNvSpPr txBox="1">
            <a:spLocks noChangeArrowheads="1"/>
          </p:cNvSpPr>
          <p:nvPr/>
        </p:nvSpPr>
        <p:spPr bwMode="auto">
          <a:xfrm>
            <a:off x="5936776" y="3725838"/>
            <a:ext cx="3150074" cy="238835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lang="en-US" sz="2400" kern="0" dirty="0" smtClean="0">
                <a:latin typeface="+mn-lt"/>
                <a:cs typeface="+mn-cs"/>
              </a:rPr>
              <a:t>The day was established to honor World War I veterans</a:t>
            </a:r>
            <a:endParaRPr kumimoji="0" lang="en-US" sz="2400" b="0" i="0" u="none" strike="noStrike" kern="0" cap="none" spc="0" normalizeH="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Veterans Day</a:t>
            </a:r>
            <a:endParaRPr lang="en-US" dirty="0"/>
          </a:p>
        </p:txBody>
      </p:sp>
      <p:sp>
        <p:nvSpPr>
          <p:cNvPr id="3" name="Content Placeholder 2"/>
          <p:cNvSpPr>
            <a:spLocks noGrp="1"/>
          </p:cNvSpPr>
          <p:nvPr>
            <p:ph idx="1"/>
          </p:nvPr>
        </p:nvSpPr>
        <p:spPr>
          <a:xfrm>
            <a:off x="4026090" y="1600200"/>
            <a:ext cx="5060760" cy="4525963"/>
          </a:xfrm>
        </p:spPr>
        <p:txBody>
          <a:bodyPr/>
          <a:lstStyle/>
          <a:p>
            <a:r>
              <a:rPr lang="en-US" sz="2400" dirty="0" smtClean="0"/>
              <a:t>On </a:t>
            </a:r>
            <a:r>
              <a:rPr lang="en-US" sz="2400" dirty="0" smtClean="0"/>
              <a:t>June 1, </a:t>
            </a:r>
            <a:r>
              <a:rPr lang="en-US" sz="2400" dirty="0" smtClean="0"/>
              <a:t>1954, President Dwight Eisenhower signed legislation changing Armistice Day to Veterans Day</a:t>
            </a:r>
          </a:p>
          <a:p>
            <a:r>
              <a:rPr lang="en-US" sz="2400" dirty="0" smtClean="0"/>
              <a:t>This day would now honor </a:t>
            </a:r>
            <a:r>
              <a:rPr lang="en-US" sz="2400" dirty="0" smtClean="0"/>
              <a:t>American veterans of all </a:t>
            </a:r>
            <a:r>
              <a:rPr lang="en-US" sz="2400" dirty="0" smtClean="0"/>
              <a:t>wars</a:t>
            </a:r>
          </a:p>
          <a:p>
            <a:r>
              <a:rPr lang="en-US" sz="2400" dirty="0" smtClean="0"/>
              <a:t>On October 8, 1954, the President issued a proclamation for all organizations to work together “in </a:t>
            </a:r>
            <a:r>
              <a:rPr lang="en-US" sz="2400" dirty="0" smtClean="0"/>
              <a:t>order to insure proper and widespread observance of this </a:t>
            </a:r>
            <a:r>
              <a:rPr lang="en-US" sz="2400" dirty="0" smtClean="0"/>
              <a:t>anniversary”</a:t>
            </a:r>
            <a:endParaRPr lang="en-US" sz="2400" dirty="0"/>
          </a:p>
        </p:txBody>
      </p:sp>
      <p:pic>
        <p:nvPicPr>
          <p:cNvPr id="19458" name="Picture 2" descr="President Eisenhower signing HR7786, changing Armistice Day to Veterans Day. Standing (l. to r.) are: Alvin J. King, Wayne Richards, Arthur J. Connell, John T. Nation, Edward Rees, Richard L. Trombla, Howard W. Watts. ">
            <a:hlinkClick r:id="rId2" invalidUrl="http:///"/>
          </p:cNvPr>
          <p:cNvPicPr>
            <a:picLocks noChangeAspect="1" noChangeArrowheads="1"/>
          </p:cNvPicPr>
          <p:nvPr/>
        </p:nvPicPr>
        <p:blipFill>
          <a:blip r:embed="rId3"/>
          <a:srcRect/>
          <a:stretch>
            <a:fillRect/>
          </a:stretch>
        </p:blipFill>
        <p:spPr bwMode="auto">
          <a:xfrm>
            <a:off x="509138" y="2205235"/>
            <a:ext cx="3405654" cy="2707969"/>
          </a:xfrm>
          <a:prstGeom prst="rect">
            <a:avLst/>
          </a:prstGeom>
          <a:noFill/>
        </p:spPr>
      </p:pic>
      <p:sp>
        <p:nvSpPr>
          <p:cNvPr id="5" name="Content Placeholder 2"/>
          <p:cNvSpPr txBox="1">
            <a:spLocks/>
          </p:cNvSpPr>
          <p:nvPr/>
        </p:nvSpPr>
        <p:spPr bwMode="auto">
          <a:xfrm>
            <a:off x="504968" y="5008751"/>
            <a:ext cx="3480177" cy="47766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t" latinLnBrk="0" hangingPunct="1">
              <a:lnSpc>
                <a:spcPct val="100000"/>
              </a:lnSpc>
              <a:spcBef>
                <a:spcPct val="20000"/>
              </a:spcBef>
              <a:spcAft>
                <a:spcPct val="0"/>
              </a:spcAft>
              <a:buClrTx/>
              <a:buSzTx/>
              <a:buFontTx/>
              <a:buNone/>
              <a:tabLst/>
              <a:defRPr/>
            </a:pPr>
            <a:r>
              <a:rPr kumimoji="0" lang="en-US" sz="1000" b="0" i="0" u="none" strike="noStrike" kern="0" cap="none" spc="0" normalizeH="0" baseline="0" noProof="0" dirty="0" smtClean="0">
                <a:ln>
                  <a:noFill/>
                </a:ln>
                <a:solidFill>
                  <a:schemeClr val="tx1"/>
                </a:solidFill>
                <a:effectLst/>
                <a:uLnTx/>
                <a:uFillTx/>
                <a:latin typeface="+mn-lt"/>
                <a:ea typeface="+mn-ea"/>
                <a:cs typeface="+mn-cs"/>
              </a:rPr>
              <a:t>Photo courtesy of the</a:t>
            </a:r>
            <a:r>
              <a:rPr kumimoji="0" lang="en-US" sz="1000" b="0" i="0" u="none" strike="noStrike" kern="0" cap="none" spc="0" normalizeH="0" noProof="0" dirty="0" smtClean="0">
                <a:ln>
                  <a:noFill/>
                </a:ln>
                <a:solidFill>
                  <a:schemeClr val="tx1"/>
                </a:solidFill>
                <a:effectLst/>
                <a:uLnTx/>
                <a:uFillTx/>
                <a:latin typeface="+mn-lt"/>
                <a:ea typeface="+mn-ea"/>
                <a:cs typeface="+mn-cs"/>
              </a:rPr>
              <a:t> U.S. Department of Veterans Affairs</a:t>
            </a:r>
            <a:endParaRPr kumimoji="0" lang="en-US" sz="1000" b="0" i="0" u="none" strike="noStrike" kern="0" cap="none" spc="0" normalizeH="0" baseline="0" noProof="0" dirty="0" smtClean="0">
              <a:ln>
                <a:noFill/>
              </a:ln>
              <a:solidFill>
                <a:schemeClr val="tx1"/>
              </a:solidFill>
              <a:effectLst/>
              <a:uLnTx/>
              <a:uFillTx/>
              <a:latin typeface="+mn-lt"/>
              <a:ea typeface="+mn-ea"/>
              <a:cs typeface="+mn-cs"/>
            </a:endParaRPr>
          </a:p>
          <a:p>
            <a:pPr lvl="0" fontAlgn="t">
              <a:spcBef>
                <a:spcPct val="20000"/>
              </a:spcBef>
            </a:pPr>
            <a:r>
              <a:rPr lang="en-US" sz="1000" kern="0" dirty="0" smtClean="0">
                <a:latin typeface="+mn-lt"/>
                <a:cs typeface="+mn-cs"/>
                <a:hlinkClick r:id="rId4"/>
              </a:rPr>
              <a:t>http://</a:t>
            </a:r>
            <a:r>
              <a:rPr lang="en-US" sz="1000" kern="0" dirty="0" smtClean="0">
                <a:latin typeface="+mn-lt"/>
                <a:cs typeface="+mn-cs"/>
                <a:hlinkClick r:id="rId4"/>
              </a:rPr>
              <a:t>www1.va.gov/opa/vetsday/vetdayhistory.asp</a:t>
            </a:r>
            <a:r>
              <a:rPr lang="en-US" sz="1000" kern="0" dirty="0" smtClean="0">
                <a:latin typeface="+mn-lt"/>
                <a:cs typeface="+mn-cs"/>
              </a:rPr>
              <a:t> </a:t>
            </a:r>
            <a:endParaRPr kumimoji="0" lang="en-US" sz="1000" b="0" i="0" u="none" strike="noStrike" kern="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Observance Date Changes</a:t>
            </a:r>
            <a:endParaRPr lang="en-US" dirty="0"/>
          </a:p>
        </p:txBody>
      </p:sp>
      <p:sp>
        <p:nvSpPr>
          <p:cNvPr id="3" name="Content Placeholder 2"/>
          <p:cNvSpPr>
            <a:spLocks noGrp="1"/>
          </p:cNvSpPr>
          <p:nvPr>
            <p:ph idx="1"/>
          </p:nvPr>
        </p:nvSpPr>
        <p:spPr>
          <a:xfrm>
            <a:off x="286605" y="1600200"/>
            <a:ext cx="4858602" cy="4525963"/>
          </a:xfrm>
        </p:spPr>
        <p:txBody>
          <a:bodyPr/>
          <a:lstStyle/>
          <a:p>
            <a:r>
              <a:rPr lang="en-US" sz="2400" dirty="0" smtClean="0"/>
              <a:t>On </a:t>
            </a:r>
            <a:r>
              <a:rPr lang="en-US" sz="2400" dirty="0" smtClean="0"/>
              <a:t>June 28, </a:t>
            </a:r>
            <a:r>
              <a:rPr lang="en-US" sz="2400" dirty="0" smtClean="0"/>
              <a:t>1968 legislation was signed to have Veterans Day celebrated on the 4th Monday of October</a:t>
            </a:r>
          </a:p>
          <a:p>
            <a:r>
              <a:rPr lang="en-US" sz="2400" dirty="0" smtClean="0"/>
              <a:t>Many states did not agree with this decision and continued to celebrate the </a:t>
            </a:r>
            <a:r>
              <a:rPr lang="en-US" sz="2400" dirty="0" smtClean="0"/>
              <a:t>holiday </a:t>
            </a:r>
            <a:r>
              <a:rPr lang="en-US" sz="2400" dirty="0" smtClean="0"/>
              <a:t>on </a:t>
            </a:r>
            <a:r>
              <a:rPr lang="en-US" sz="2400" dirty="0" smtClean="0"/>
              <a:t>November 11</a:t>
            </a:r>
            <a:r>
              <a:rPr lang="en-US" sz="2400" baseline="30000" dirty="0" smtClean="0"/>
              <a:t>th</a:t>
            </a:r>
            <a:r>
              <a:rPr lang="en-US" sz="2400" dirty="0" smtClean="0"/>
              <a:t> </a:t>
            </a:r>
          </a:p>
          <a:p>
            <a:r>
              <a:rPr lang="en-US" sz="2400" dirty="0" smtClean="0"/>
              <a:t>On </a:t>
            </a:r>
            <a:r>
              <a:rPr lang="en-US" sz="2400" dirty="0" smtClean="0"/>
              <a:t>September 20th, 1975, President Gerald </a:t>
            </a:r>
            <a:r>
              <a:rPr lang="en-US" sz="2400" dirty="0" smtClean="0"/>
              <a:t>Ford </a:t>
            </a:r>
            <a:r>
              <a:rPr lang="en-US" sz="2400" dirty="0" smtClean="0"/>
              <a:t>signed </a:t>
            </a:r>
            <a:r>
              <a:rPr lang="en-US" sz="2400" dirty="0" smtClean="0"/>
              <a:t>legislation to return Veterans </a:t>
            </a:r>
            <a:r>
              <a:rPr lang="en-US" sz="2400" dirty="0" smtClean="0"/>
              <a:t>Day to its original date of November </a:t>
            </a:r>
            <a:r>
              <a:rPr lang="en-US" sz="2400" dirty="0" smtClean="0"/>
              <a:t>11</a:t>
            </a:r>
            <a:r>
              <a:rPr lang="en-US" sz="2400" baseline="30000" dirty="0" smtClean="0"/>
              <a:t>th</a:t>
            </a:r>
            <a:r>
              <a:rPr lang="en-US" sz="2400" dirty="0" smtClean="0"/>
              <a:t> </a:t>
            </a:r>
          </a:p>
        </p:txBody>
      </p:sp>
      <p:pic>
        <p:nvPicPr>
          <p:cNvPr id="21506" name="Picture 2" descr="http://www1.va.gov/opa/vetsday/08images/9.jpg"/>
          <p:cNvPicPr>
            <a:picLocks noChangeAspect="1" noChangeArrowheads="1"/>
          </p:cNvPicPr>
          <p:nvPr/>
        </p:nvPicPr>
        <p:blipFill>
          <a:blip r:embed="rId2"/>
          <a:srcRect/>
          <a:stretch>
            <a:fillRect/>
          </a:stretch>
        </p:blipFill>
        <p:spPr bwMode="auto">
          <a:xfrm>
            <a:off x="5418161" y="1460308"/>
            <a:ext cx="3465205" cy="4851287"/>
          </a:xfrm>
          <a:prstGeom prst="rect">
            <a:avLst/>
          </a:prstGeom>
          <a:noFill/>
        </p:spPr>
      </p:pic>
      <p:sp>
        <p:nvSpPr>
          <p:cNvPr id="5" name="Content Placeholder 2"/>
          <p:cNvSpPr txBox="1">
            <a:spLocks/>
          </p:cNvSpPr>
          <p:nvPr/>
        </p:nvSpPr>
        <p:spPr bwMode="auto">
          <a:xfrm>
            <a:off x="5418162" y="6380331"/>
            <a:ext cx="3480177" cy="47766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t" latinLnBrk="0" hangingPunct="1">
              <a:lnSpc>
                <a:spcPct val="100000"/>
              </a:lnSpc>
              <a:spcBef>
                <a:spcPct val="20000"/>
              </a:spcBef>
              <a:spcAft>
                <a:spcPct val="0"/>
              </a:spcAft>
              <a:buClrTx/>
              <a:buSzTx/>
              <a:buFontTx/>
              <a:buNone/>
              <a:tabLst/>
              <a:defRPr/>
            </a:pPr>
            <a:r>
              <a:rPr kumimoji="0" lang="en-US" sz="1000" b="0" i="0" u="none" strike="noStrike" kern="0" cap="none" spc="0" normalizeH="0" baseline="0" noProof="0" dirty="0" smtClean="0">
                <a:ln>
                  <a:noFill/>
                </a:ln>
                <a:solidFill>
                  <a:schemeClr val="tx1"/>
                </a:solidFill>
                <a:effectLst/>
                <a:uLnTx/>
                <a:uFillTx/>
                <a:latin typeface="+mn-lt"/>
                <a:ea typeface="+mn-ea"/>
                <a:cs typeface="+mn-cs"/>
              </a:rPr>
              <a:t>Photo courtesy of the</a:t>
            </a:r>
            <a:r>
              <a:rPr kumimoji="0" lang="en-US" sz="1000" b="0" i="0" u="none" strike="noStrike" kern="0" cap="none" spc="0" normalizeH="0" noProof="0" dirty="0" smtClean="0">
                <a:ln>
                  <a:noFill/>
                </a:ln>
                <a:solidFill>
                  <a:schemeClr val="tx1"/>
                </a:solidFill>
                <a:effectLst/>
                <a:uLnTx/>
                <a:uFillTx/>
                <a:latin typeface="+mn-lt"/>
                <a:ea typeface="+mn-ea"/>
                <a:cs typeface="+mn-cs"/>
              </a:rPr>
              <a:t> U.S. Department of Veterans Affairs</a:t>
            </a:r>
            <a:endParaRPr kumimoji="0" lang="en-US" sz="1000" b="0" i="0" u="none" strike="noStrike" kern="0" cap="none" spc="0" normalizeH="0" baseline="0" noProof="0" dirty="0" smtClean="0">
              <a:ln>
                <a:noFill/>
              </a:ln>
              <a:solidFill>
                <a:schemeClr val="tx1"/>
              </a:solidFill>
              <a:effectLst/>
              <a:uLnTx/>
              <a:uFillTx/>
              <a:latin typeface="+mn-lt"/>
              <a:ea typeface="+mn-ea"/>
              <a:cs typeface="+mn-cs"/>
            </a:endParaRPr>
          </a:p>
          <a:p>
            <a:pPr lvl="0" fontAlgn="t">
              <a:spcBef>
                <a:spcPct val="20000"/>
              </a:spcBef>
            </a:pPr>
            <a:r>
              <a:rPr lang="en-US" sz="1000" kern="0" dirty="0" smtClean="0">
                <a:latin typeface="+mn-lt"/>
                <a:cs typeface="+mn-cs"/>
                <a:hlinkClick r:id="rId3"/>
              </a:rPr>
              <a:t>http://</a:t>
            </a:r>
            <a:r>
              <a:rPr lang="en-US" sz="1000" kern="0" dirty="0" smtClean="0">
                <a:latin typeface="+mn-lt"/>
                <a:cs typeface="+mn-cs"/>
                <a:hlinkClick r:id="rId3"/>
              </a:rPr>
              <a:t>www1.va.gov/opa/vetsday/08images/9.jpg</a:t>
            </a:r>
            <a:r>
              <a:rPr lang="en-US" sz="1000" kern="0" dirty="0" smtClean="0">
                <a:latin typeface="+mn-lt"/>
                <a:cs typeface="+mn-cs"/>
              </a:rPr>
              <a:t> </a:t>
            </a:r>
            <a:endParaRPr kumimoji="0" lang="en-US" sz="1000" b="0" i="0" u="none" strike="noStrike" kern="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Veterans Day Presently</a:t>
            </a:r>
            <a:endParaRPr lang="en-US" dirty="0"/>
          </a:p>
        </p:txBody>
      </p:sp>
      <p:sp>
        <p:nvSpPr>
          <p:cNvPr id="3" name="Content Placeholder 2"/>
          <p:cNvSpPr>
            <a:spLocks noGrp="1"/>
          </p:cNvSpPr>
          <p:nvPr>
            <p:ph idx="1"/>
          </p:nvPr>
        </p:nvSpPr>
        <p:spPr>
          <a:xfrm>
            <a:off x="5145206" y="2060812"/>
            <a:ext cx="3941643" cy="4065351"/>
          </a:xfrm>
        </p:spPr>
        <p:txBody>
          <a:bodyPr/>
          <a:lstStyle/>
          <a:p>
            <a:pPr marL="0" indent="0">
              <a:buNone/>
            </a:pPr>
            <a:r>
              <a:rPr lang="en-US" sz="2400" dirty="0" smtClean="0"/>
              <a:t>Veterans Day remains a celebration to honor America's veterans for their patriotism, love of country, and </a:t>
            </a:r>
            <a:r>
              <a:rPr lang="en-US" sz="2400" dirty="0" smtClean="0"/>
              <a:t>willingness </a:t>
            </a:r>
            <a:r>
              <a:rPr lang="en-US" sz="2400" dirty="0" smtClean="0"/>
              <a:t>to serve and sacrifice for the common good</a:t>
            </a:r>
            <a:r>
              <a:rPr lang="en-US" sz="2400" dirty="0" smtClean="0"/>
              <a:t>.</a:t>
            </a:r>
            <a:endParaRPr lang="en-US" sz="2400" dirty="0" smtClean="0"/>
          </a:p>
        </p:txBody>
      </p:sp>
      <p:sp>
        <p:nvSpPr>
          <p:cNvPr id="9" name="Content Placeholder 2"/>
          <p:cNvSpPr txBox="1">
            <a:spLocks/>
          </p:cNvSpPr>
          <p:nvPr/>
        </p:nvSpPr>
        <p:spPr bwMode="auto">
          <a:xfrm>
            <a:off x="218365" y="5090637"/>
            <a:ext cx="3480177" cy="47766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t" latinLnBrk="0" hangingPunct="1">
              <a:lnSpc>
                <a:spcPct val="100000"/>
              </a:lnSpc>
              <a:spcBef>
                <a:spcPct val="20000"/>
              </a:spcBef>
              <a:spcAft>
                <a:spcPct val="0"/>
              </a:spcAft>
              <a:buClrTx/>
              <a:buSzTx/>
              <a:buFontTx/>
              <a:buNone/>
              <a:tabLst/>
              <a:defRPr/>
            </a:pPr>
            <a:r>
              <a:rPr kumimoji="0" lang="en-US" sz="1000" b="0" i="0" u="none" strike="noStrike" kern="0" cap="none" spc="0" normalizeH="0" baseline="0" noProof="0" dirty="0" smtClean="0">
                <a:ln>
                  <a:noFill/>
                </a:ln>
                <a:solidFill>
                  <a:schemeClr val="tx1"/>
                </a:solidFill>
                <a:effectLst/>
                <a:uLnTx/>
                <a:uFillTx/>
                <a:latin typeface="+mn-lt"/>
                <a:ea typeface="+mn-ea"/>
                <a:cs typeface="+mn-cs"/>
              </a:rPr>
              <a:t>Photo courtesy of Brian</a:t>
            </a:r>
            <a:r>
              <a:rPr kumimoji="0" lang="en-US" sz="1000" b="0" i="0" u="none" strike="noStrike" kern="0" cap="none" spc="0" normalizeH="0" noProof="0" dirty="0" smtClean="0">
                <a:ln>
                  <a:noFill/>
                </a:ln>
                <a:solidFill>
                  <a:schemeClr val="tx1"/>
                </a:solidFill>
                <a:effectLst/>
                <a:uLnTx/>
                <a:uFillTx/>
                <a:latin typeface="+mn-lt"/>
                <a:ea typeface="+mn-ea"/>
                <a:cs typeface="+mn-cs"/>
              </a:rPr>
              <a:t> Walter</a:t>
            </a:r>
            <a:endParaRPr kumimoji="0" lang="en-US" sz="1000" b="0" i="0" u="none" strike="noStrike" kern="0" cap="none" spc="0" normalizeH="0" baseline="0" noProof="0" dirty="0" smtClean="0">
              <a:ln>
                <a:noFill/>
              </a:ln>
              <a:solidFill>
                <a:schemeClr val="tx1"/>
              </a:solidFill>
              <a:effectLst/>
              <a:uLnTx/>
              <a:uFillTx/>
              <a:latin typeface="+mn-lt"/>
              <a:ea typeface="+mn-ea"/>
              <a:cs typeface="+mn-cs"/>
            </a:endParaRPr>
          </a:p>
          <a:p>
            <a:pPr lvl="0" fontAlgn="t">
              <a:spcBef>
                <a:spcPct val="20000"/>
              </a:spcBef>
            </a:pPr>
            <a:r>
              <a:rPr lang="en-US" sz="1000" kern="0" dirty="0" smtClean="0">
                <a:latin typeface="+mn-lt"/>
                <a:cs typeface="+mn-cs"/>
                <a:hlinkClick r:id="rId2"/>
              </a:rPr>
              <a:t>http://www.flickr.com/photos/ptchfork/3023728732</a:t>
            </a:r>
            <a:r>
              <a:rPr lang="en-US" sz="1000" kern="0" dirty="0" smtClean="0">
                <a:latin typeface="+mn-lt"/>
                <a:cs typeface="+mn-cs"/>
                <a:hlinkClick r:id="rId2"/>
              </a:rPr>
              <a:t>/</a:t>
            </a:r>
            <a:r>
              <a:rPr lang="en-US" sz="1000" kern="0" dirty="0" smtClean="0">
                <a:latin typeface="+mn-lt"/>
                <a:cs typeface="+mn-cs"/>
              </a:rPr>
              <a:t> </a:t>
            </a:r>
            <a:endParaRPr kumimoji="0" lang="en-US" sz="1000" b="0" i="0" u="none" strike="noStrike" kern="0" cap="none" spc="0" normalizeH="0" baseline="0" noProof="0" dirty="0" smtClean="0">
              <a:ln>
                <a:noFill/>
              </a:ln>
              <a:solidFill>
                <a:schemeClr val="tx1"/>
              </a:solidFill>
              <a:effectLst/>
              <a:uLnTx/>
              <a:uFillTx/>
              <a:latin typeface="+mn-lt"/>
              <a:ea typeface="+mn-ea"/>
              <a:cs typeface="+mn-cs"/>
            </a:endParaRPr>
          </a:p>
        </p:txBody>
      </p:sp>
      <p:pic>
        <p:nvPicPr>
          <p:cNvPr id="20488" name="Picture 8" descr="2008 Veteran's Day Parade 005">
            <a:hlinkClick r:id="rId2" tooltip="2008 Veteran's Day Parade 005 by GraspTheMoment.com, on Flickr"/>
          </p:cNvPr>
          <p:cNvPicPr>
            <a:picLocks noChangeAspect="1" noChangeArrowheads="1"/>
          </p:cNvPicPr>
          <p:nvPr/>
        </p:nvPicPr>
        <p:blipFill>
          <a:blip r:embed="rId3"/>
          <a:srcRect/>
          <a:stretch>
            <a:fillRect/>
          </a:stretch>
        </p:blipFill>
        <p:spPr bwMode="auto">
          <a:xfrm>
            <a:off x="232012" y="1854952"/>
            <a:ext cx="4762500" cy="3171826"/>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a:buNone/>
            </a:pPr>
            <a:r>
              <a:rPr lang="en-US" sz="2000" dirty="0" smtClean="0"/>
              <a:t>United States Department of Veterans Affairs</a:t>
            </a:r>
          </a:p>
          <a:p>
            <a:pPr>
              <a:buNone/>
            </a:pPr>
            <a:r>
              <a:rPr lang="en-US" sz="2000" dirty="0" smtClean="0"/>
              <a:t>History of Veterans Day Webpage</a:t>
            </a:r>
          </a:p>
          <a:p>
            <a:pPr>
              <a:buNone/>
            </a:pPr>
            <a:r>
              <a:rPr lang="en-US" sz="2000" dirty="0" smtClean="0">
                <a:hlinkClick r:id="rId2"/>
              </a:rPr>
              <a:t>http</a:t>
            </a:r>
            <a:r>
              <a:rPr lang="en-US" sz="2000" dirty="0" smtClean="0">
                <a:hlinkClick r:id="rId2"/>
              </a:rPr>
              <a:t>://</a:t>
            </a:r>
            <a:r>
              <a:rPr lang="en-US" sz="2000" dirty="0" smtClean="0">
                <a:hlinkClick r:id="rId2"/>
              </a:rPr>
              <a:t>www1.va.gov/opa/vetsday/vetdayhistory.asp</a:t>
            </a:r>
            <a:r>
              <a:rPr lang="en-US" sz="2000" dirty="0" smtClean="0"/>
              <a:t> </a:t>
            </a:r>
          </a:p>
          <a:p>
            <a:pPr>
              <a:buNone/>
            </a:pPr>
            <a:endParaRPr lang="en-US" sz="2000" dirty="0" smtClean="0"/>
          </a:p>
          <a:p>
            <a:pPr>
              <a:buNone/>
            </a:pPr>
            <a:r>
              <a:rPr lang="en-US" sz="2000" dirty="0" smtClean="0"/>
              <a:t>United States Army Center of Military History</a:t>
            </a:r>
          </a:p>
          <a:p>
            <a:pPr>
              <a:buNone/>
            </a:pPr>
            <a:r>
              <a:rPr lang="en-US" sz="2000" dirty="0" smtClean="0"/>
              <a:t>The History of Veterans Day</a:t>
            </a:r>
          </a:p>
          <a:p>
            <a:pPr>
              <a:buNone/>
            </a:pPr>
            <a:r>
              <a:rPr lang="en-US" sz="2000" dirty="0" smtClean="0">
                <a:hlinkClick r:id="rId3"/>
              </a:rPr>
              <a:t>http://</a:t>
            </a:r>
            <a:r>
              <a:rPr lang="en-US" sz="2000" dirty="0" smtClean="0">
                <a:hlinkClick r:id="rId3"/>
              </a:rPr>
              <a:t>www.history.army.mil/faq/vetsday/vetshist.htm</a:t>
            </a:r>
            <a:r>
              <a:rPr lang="en-US" sz="2000" dirty="0" smtClean="0"/>
              <a:t> </a:t>
            </a:r>
            <a:endParaRPr lang="en-US" sz="20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emorial Day - Indezine 1594">
  <a:themeElements>
    <a:clrScheme name="Office Theme 1">
      <a:dk1>
        <a:srgbClr val="000000"/>
      </a:dk1>
      <a:lt1>
        <a:srgbClr val="FFFFFF"/>
      </a:lt1>
      <a:dk2>
        <a:srgbClr val="000000"/>
      </a:dk2>
      <a:lt2>
        <a:srgbClr val="828282"/>
      </a:lt2>
      <a:accent1>
        <a:srgbClr val="B5D7FF"/>
      </a:accent1>
      <a:accent2>
        <a:srgbClr val="318AFF"/>
      </a:accent2>
      <a:accent3>
        <a:srgbClr val="FFFFFF"/>
      </a:accent3>
      <a:accent4>
        <a:srgbClr val="000000"/>
      </a:accent4>
      <a:accent5>
        <a:srgbClr val="D7E8FF"/>
      </a:accent5>
      <a:accent6>
        <a:srgbClr val="2B7DE7"/>
      </a:accent6>
      <a:hlink>
        <a:srgbClr val="0055CE"/>
      </a:hlink>
      <a:folHlink>
        <a:srgbClr val="29496B"/>
      </a:folHlink>
    </a:clrScheme>
    <a:fontScheme name="Office Them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000000"/>
        </a:dk2>
        <a:lt2>
          <a:srgbClr val="828282"/>
        </a:lt2>
        <a:accent1>
          <a:srgbClr val="B5D7FF"/>
        </a:accent1>
        <a:accent2>
          <a:srgbClr val="318AFF"/>
        </a:accent2>
        <a:accent3>
          <a:srgbClr val="FFFFFF"/>
        </a:accent3>
        <a:accent4>
          <a:srgbClr val="000000"/>
        </a:accent4>
        <a:accent5>
          <a:srgbClr val="D7E8FF"/>
        </a:accent5>
        <a:accent6>
          <a:srgbClr val="2B7DE7"/>
        </a:accent6>
        <a:hlink>
          <a:srgbClr val="0055CE"/>
        </a:hlink>
        <a:folHlink>
          <a:srgbClr val="29496B"/>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828282"/>
        </a:lt2>
        <a:accent1>
          <a:srgbClr val="9CC6FF"/>
        </a:accent1>
        <a:accent2>
          <a:srgbClr val="9CE5FF"/>
        </a:accent2>
        <a:accent3>
          <a:srgbClr val="FFFFFF"/>
        </a:accent3>
        <a:accent4>
          <a:srgbClr val="000000"/>
        </a:accent4>
        <a:accent5>
          <a:srgbClr val="CBDFFF"/>
        </a:accent5>
        <a:accent6>
          <a:srgbClr val="8DCFE7"/>
        </a:accent6>
        <a:hlink>
          <a:srgbClr val="4436FF"/>
        </a:hlink>
        <a:folHlink>
          <a:srgbClr val="A16FC8"/>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28282"/>
        </a:lt2>
        <a:accent1>
          <a:srgbClr val="FFBA52"/>
        </a:accent1>
        <a:accent2>
          <a:srgbClr val="FFE27A"/>
        </a:accent2>
        <a:accent3>
          <a:srgbClr val="FFFFFF"/>
        </a:accent3>
        <a:accent4>
          <a:srgbClr val="000000"/>
        </a:accent4>
        <a:accent5>
          <a:srgbClr val="FFD9B3"/>
        </a:accent5>
        <a:accent6>
          <a:srgbClr val="E7CD6E"/>
        </a:accent6>
        <a:hlink>
          <a:srgbClr val="388CFF"/>
        </a:hlink>
        <a:folHlink>
          <a:srgbClr val="FB8E54"/>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828282"/>
        </a:lt2>
        <a:accent1>
          <a:srgbClr val="FFB035"/>
        </a:accent1>
        <a:accent2>
          <a:srgbClr val="D2F540"/>
        </a:accent2>
        <a:accent3>
          <a:srgbClr val="FFFFFF"/>
        </a:accent3>
        <a:accent4>
          <a:srgbClr val="000000"/>
        </a:accent4>
        <a:accent5>
          <a:srgbClr val="FFD4AE"/>
        </a:accent5>
        <a:accent6>
          <a:srgbClr val="BEDE39"/>
        </a:accent6>
        <a:hlink>
          <a:srgbClr val="568DE0"/>
        </a:hlink>
        <a:folHlink>
          <a:srgbClr val="D67AB5"/>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28282"/>
        </a:lt2>
        <a:accent1>
          <a:srgbClr val="B5D7FF"/>
        </a:accent1>
        <a:accent2>
          <a:srgbClr val="318AFF"/>
        </a:accent2>
        <a:accent3>
          <a:srgbClr val="FFFFFF"/>
        </a:accent3>
        <a:accent4>
          <a:srgbClr val="000000"/>
        </a:accent4>
        <a:accent5>
          <a:srgbClr val="D7E8FF"/>
        </a:accent5>
        <a:accent6>
          <a:srgbClr val="2B7DE7"/>
        </a:accent6>
        <a:hlink>
          <a:srgbClr val="0047B0"/>
        </a:hlink>
        <a:folHlink>
          <a:srgbClr val="29496B"/>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28282"/>
        </a:lt2>
        <a:accent1>
          <a:srgbClr val="9CC6FF"/>
        </a:accent1>
        <a:accent2>
          <a:srgbClr val="9CE5FF"/>
        </a:accent2>
        <a:accent3>
          <a:srgbClr val="FFFFFF"/>
        </a:accent3>
        <a:accent4>
          <a:srgbClr val="000000"/>
        </a:accent4>
        <a:accent5>
          <a:srgbClr val="CBDFFF"/>
        </a:accent5>
        <a:accent6>
          <a:srgbClr val="8DCFE7"/>
        </a:accent6>
        <a:hlink>
          <a:srgbClr val="2615FF"/>
        </a:hlink>
        <a:folHlink>
          <a:srgbClr val="A16FC8"/>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28282"/>
        </a:lt2>
        <a:accent1>
          <a:srgbClr val="FFBA52"/>
        </a:accent1>
        <a:accent2>
          <a:srgbClr val="FFE27A"/>
        </a:accent2>
        <a:accent3>
          <a:srgbClr val="FFFFFF"/>
        </a:accent3>
        <a:accent4>
          <a:srgbClr val="000000"/>
        </a:accent4>
        <a:accent5>
          <a:srgbClr val="FFD9B3"/>
        </a:accent5>
        <a:accent6>
          <a:srgbClr val="E7CD6E"/>
        </a:accent6>
        <a:hlink>
          <a:srgbClr val="005DDA"/>
        </a:hlink>
        <a:folHlink>
          <a:srgbClr val="FB8E54"/>
        </a:folHlink>
      </a:clrScheme>
      <a:clrMap bg1="lt1" tx1="dk1" bg2="lt2" tx2="dk2" accent1="accent1" accent2="accent2" accent3="accent3" accent4="accent4" accent5="accent5" accent6="accent6" hlink="hlink" folHlink="folHlink"/>
    </a:extraClrScheme>
    <a:extraClrScheme>
      <a:clrScheme name="Office Theme 8">
        <a:dk1>
          <a:srgbClr val="000000"/>
        </a:dk1>
        <a:lt1>
          <a:srgbClr val="FFFFFF"/>
        </a:lt1>
        <a:dk2>
          <a:srgbClr val="000000"/>
        </a:dk2>
        <a:lt2>
          <a:srgbClr val="828282"/>
        </a:lt2>
        <a:accent1>
          <a:srgbClr val="FFB035"/>
        </a:accent1>
        <a:accent2>
          <a:srgbClr val="D2F540"/>
        </a:accent2>
        <a:accent3>
          <a:srgbClr val="FFFFFF"/>
        </a:accent3>
        <a:accent4>
          <a:srgbClr val="000000"/>
        </a:accent4>
        <a:accent5>
          <a:srgbClr val="FFD4AE"/>
        </a:accent5>
        <a:accent6>
          <a:srgbClr val="BEDE39"/>
        </a:accent6>
        <a:hlink>
          <a:srgbClr val="2466C6"/>
        </a:hlink>
        <a:folHlink>
          <a:srgbClr val="D67AB5"/>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Memorial Day - Indezine 1594</Template>
  <TotalTime>152</TotalTime>
  <Words>512</Words>
  <Application>Microsoft Office PowerPoint</Application>
  <PresentationFormat>On-screen Show (4:3)</PresentationFormat>
  <Paragraphs>49</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Memorial Day - Indezine 1594</vt:lpstr>
      <vt:lpstr>Veterans Day: History and Background</vt:lpstr>
      <vt:lpstr>World War I</vt:lpstr>
      <vt:lpstr>Armistice Day</vt:lpstr>
      <vt:lpstr>Presidential Quote</vt:lpstr>
      <vt:lpstr>Recognized by Congress</vt:lpstr>
      <vt:lpstr>Veterans Day</vt:lpstr>
      <vt:lpstr>Observance Date Changes</vt:lpstr>
      <vt:lpstr>Veterans Day Presently</vt:lpstr>
      <vt:lpstr>References</vt:lpstr>
    </vt:vector>
  </TitlesOfParts>
  <Company>South Texas College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Veterans Day</dc:title>
  <dc:creator>STC</dc:creator>
  <cp:lastModifiedBy>STC</cp:lastModifiedBy>
  <cp:revision>2</cp:revision>
  <dcterms:created xsi:type="dcterms:W3CDTF">2009-06-01T13:40:09Z</dcterms:created>
  <dcterms:modified xsi:type="dcterms:W3CDTF">2009-06-06T17:29:42Z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TC300027291033</vt:lpwstr>
  </property>
</Properties>
</file>